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89" r:id="rId3"/>
    <p:sldId id="290" r:id="rId4"/>
    <p:sldId id="287" r:id="rId5"/>
    <p:sldId id="298" r:id="rId6"/>
    <p:sldId id="283" r:id="rId7"/>
    <p:sldId id="284" r:id="rId8"/>
    <p:sldId id="285" r:id="rId9"/>
    <p:sldId id="303" r:id="rId10"/>
    <p:sldId id="272" r:id="rId11"/>
    <p:sldId id="307" r:id="rId12"/>
    <p:sldId id="308" r:id="rId13"/>
    <p:sldId id="319" r:id="rId14"/>
    <p:sldId id="320" r:id="rId15"/>
    <p:sldId id="321" r:id="rId16"/>
    <p:sldId id="282" r:id="rId17"/>
    <p:sldId id="322" r:id="rId18"/>
    <p:sldId id="270" r:id="rId19"/>
    <p:sldId id="310" r:id="rId20"/>
    <p:sldId id="311" r:id="rId21"/>
    <p:sldId id="312" r:id="rId22"/>
    <p:sldId id="313" r:id="rId23"/>
    <p:sldId id="281" r:id="rId24"/>
    <p:sldId id="286" r:id="rId25"/>
    <p:sldId id="288" r:id="rId26"/>
    <p:sldId id="276" r:id="rId27"/>
    <p:sldId id="323" r:id="rId28"/>
    <p:sldId id="257" r:id="rId29"/>
    <p:sldId id="280" r:id="rId30"/>
    <p:sldId id="295" r:id="rId31"/>
    <p:sldId id="297" r:id="rId32"/>
    <p:sldId id="299" r:id="rId33"/>
    <p:sldId id="30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01"/>
    <p:restoredTop sz="70604"/>
  </p:normalViewPr>
  <p:slideViewPr>
    <p:cSldViewPr snapToGrid="0" snapToObjects="1">
      <p:cViewPr varScale="1">
        <p:scale>
          <a:sx n="83" d="100"/>
          <a:sy n="83" d="100"/>
        </p:scale>
        <p:origin x="1616"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5CC777-CC90-BF43-998E-E1D5C7EA7129}" type="datetimeFigureOut">
              <a:rPr lang="en-US" smtClean="0"/>
              <a:t>2/5/20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1C47E2-00A6-6C4B-B59E-FED0679E1B7E}" type="slidenum">
              <a:rPr lang="en-US" smtClean="0"/>
              <a:t>‹#›</a:t>
            </a:fld>
            <a:endParaRPr lang="en-US"/>
          </a:p>
        </p:txBody>
      </p:sp>
    </p:spTree>
    <p:extLst>
      <p:ext uri="{BB962C8B-B14F-4D97-AF65-F5344CB8AC3E}">
        <p14:creationId xmlns:p14="http://schemas.microsoft.com/office/powerpoint/2010/main" val="1759133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dirty="0"/>
              <a:t>Core message: </a:t>
            </a:r>
          </a:p>
          <a:p>
            <a:r>
              <a:rPr lang="en-US" sz="1200" dirty="0"/>
              <a:t>With the summer Olympics taking place this summer we tried to identify factors that may contribute to high medal count in Olympics games.</a:t>
            </a:r>
          </a:p>
          <a:p>
            <a:pPr marL="0" indent="0">
              <a:buNone/>
            </a:pPr>
            <a:r>
              <a:rPr lang="en-US" sz="1200" b="1" dirty="0"/>
              <a:t>Questions</a:t>
            </a:r>
            <a:r>
              <a:rPr lang="en-US" sz="1200" dirty="0"/>
              <a:t>:</a:t>
            </a:r>
          </a:p>
          <a:p>
            <a:r>
              <a:rPr lang="en-US" sz="1200" dirty="0"/>
              <a:t>Does country GDP play a factor in medal counts?</a:t>
            </a:r>
          </a:p>
          <a:p>
            <a:r>
              <a:rPr lang="en-US" sz="1200" dirty="0"/>
              <a:t>Does hosting the Olympic games increase medal count for host country?</a:t>
            </a:r>
          </a:p>
          <a:p>
            <a:r>
              <a:rPr lang="en-US" sz="1200" dirty="0"/>
              <a:t>Can you use BMI (body mass index) as a predictor for 100M Sprinter gold medal winners (male) over time?</a:t>
            </a:r>
          </a:p>
          <a:p>
            <a:pPr marL="0" indent="0">
              <a:buNone/>
            </a:pPr>
            <a:r>
              <a:rPr lang="en-US" sz="1200" b="1" dirty="0"/>
              <a:t>Does country GDP play a factor in medal counts?</a:t>
            </a:r>
          </a:p>
          <a:p>
            <a:r>
              <a:rPr lang="en-US" sz="1200" dirty="0"/>
              <a:t>What: </a:t>
            </a:r>
            <a:r>
              <a:rPr lang="en-US" sz="1200" dirty="0">
                <a:solidFill>
                  <a:srgbClr val="FF0000"/>
                </a:solidFill>
              </a:rPr>
              <a:t>fill in</a:t>
            </a:r>
          </a:p>
          <a:p>
            <a:r>
              <a:rPr lang="en-US" sz="1200" dirty="0"/>
              <a:t>Where: Olympic data .csv + world bank .csv (GDP)</a:t>
            </a:r>
          </a:p>
          <a:p>
            <a:pPr marL="0" indent="0">
              <a:buNone/>
            </a:pPr>
            <a:r>
              <a:rPr lang="en-US" sz="1200" b="1" dirty="0"/>
              <a:t>Does hosting the Olympic games increase medal count for host country?</a:t>
            </a:r>
          </a:p>
          <a:p>
            <a:r>
              <a:rPr lang="en-US" sz="1200" dirty="0"/>
              <a:t>What: </a:t>
            </a:r>
            <a:r>
              <a:rPr lang="en-US" sz="1200" dirty="0">
                <a:solidFill>
                  <a:srgbClr val="FF0000"/>
                </a:solidFill>
              </a:rPr>
              <a:t>fill in </a:t>
            </a:r>
          </a:p>
          <a:p>
            <a:r>
              <a:rPr lang="en-US" sz="1200" dirty="0"/>
              <a:t>Where: Olympic data .csv </a:t>
            </a:r>
          </a:p>
          <a:p>
            <a:pPr marL="0" indent="0">
              <a:buNone/>
            </a:pPr>
            <a:r>
              <a:rPr lang="en-US" sz="1200" b="1" dirty="0"/>
              <a:t>Can you use BMI (body mass index) as a predictor for 100M Sprinter gold medal winners (male) over time?</a:t>
            </a:r>
          </a:p>
          <a:p>
            <a:r>
              <a:rPr lang="en-US" sz="1200" dirty="0"/>
              <a:t>What: Narrow to male Olympic 100M Sprinters, find Height + Weight, calculate BMI, index by Olympic games  year. </a:t>
            </a:r>
          </a:p>
          <a:p>
            <a:r>
              <a:rPr lang="en-US" sz="1200" dirty="0"/>
              <a:t>Where: Olympic data .csv </a:t>
            </a:r>
          </a:p>
          <a:p>
            <a:endParaRPr lang="en-US" dirty="0"/>
          </a:p>
        </p:txBody>
      </p:sp>
      <p:sp>
        <p:nvSpPr>
          <p:cNvPr id="4" name="Slide Number Placeholder 3"/>
          <p:cNvSpPr>
            <a:spLocks noGrp="1"/>
          </p:cNvSpPr>
          <p:nvPr>
            <p:ph type="sldNum" sz="quarter" idx="5"/>
          </p:nvPr>
        </p:nvSpPr>
        <p:spPr/>
        <p:txBody>
          <a:bodyPr/>
          <a:lstStyle/>
          <a:p>
            <a:fld id="{201C47E2-00A6-6C4B-B59E-FED0679E1B7E}" type="slidenum">
              <a:rPr lang="en-US" smtClean="0"/>
              <a:t>2</a:t>
            </a:fld>
            <a:endParaRPr lang="en-US"/>
          </a:p>
        </p:txBody>
      </p:sp>
    </p:spTree>
    <p:extLst>
      <p:ext uri="{BB962C8B-B14F-4D97-AF65-F5344CB8AC3E}">
        <p14:creationId xmlns:p14="http://schemas.microsoft.com/office/powerpoint/2010/main" val="3607434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dirty="0"/>
              <a:t>Questions sufficiently answered?</a:t>
            </a:r>
          </a:p>
          <a:p>
            <a:r>
              <a:rPr lang="en-US" sz="1200" dirty="0"/>
              <a:t>Top three questions are based on Olympic data over time. We found it challenging to sufficiently answer our inquiries because of the limited data set you work with when limited to specific games. </a:t>
            </a:r>
          </a:p>
          <a:p>
            <a:r>
              <a:rPr lang="en-US" sz="1200" dirty="0"/>
              <a:t>We only reviewed Olympic games post WW2, which further narrowed the available data set. </a:t>
            </a:r>
          </a:p>
          <a:p>
            <a:pPr marL="0" indent="0">
              <a:buNone/>
            </a:pPr>
            <a:r>
              <a:rPr lang="en-US" sz="1200" b="1" dirty="0"/>
              <a:t>Exploration and Clean-up Process</a:t>
            </a:r>
          </a:p>
          <a:p>
            <a:r>
              <a:rPr lang="en-US" sz="1200" dirty="0"/>
              <a:t>Researched potential data sets (API and .csv) We tried/wanted to use the Olympic API from Apiary, but the formatting and documentation was very challenging to  follow. Due to time constraints we decided to go with a .csv.</a:t>
            </a:r>
          </a:p>
          <a:p>
            <a:r>
              <a:rPr lang="en-US" sz="1200" dirty="0"/>
              <a:t>Basic clean up: Created clean .csv which only contained post WW2 Olympic games (1948). Made two </a:t>
            </a:r>
            <a:r>
              <a:rPr lang="en-US" sz="1200" dirty="0" err="1"/>
              <a:t>dataframes</a:t>
            </a:r>
            <a:r>
              <a:rPr lang="en-US" sz="1200" dirty="0"/>
              <a:t> from that clean file where we separated summer and winter Olympic data. </a:t>
            </a:r>
          </a:p>
          <a:p>
            <a:pPr marL="0" indent="0">
              <a:buNone/>
            </a:pPr>
            <a:r>
              <a:rPr lang="en-US" sz="1200" b="1" dirty="0"/>
              <a:t>Interesting Insights:</a:t>
            </a:r>
          </a:p>
          <a:p>
            <a:r>
              <a:rPr lang="en-US" sz="1200" dirty="0"/>
              <a:t>Totals medals in each category (G, S, B) can vary greatly within a single year. Ex. Tie for third results in two bronze medals to one gold and silver. </a:t>
            </a:r>
          </a:p>
          <a:p>
            <a:r>
              <a:rPr lang="en-US" sz="1200" dirty="0"/>
              <a:t>M to F counts for winter games have increased at the same rate since WW2, while F athletes increased at a much faster rate in summer games after 1980. </a:t>
            </a:r>
          </a:p>
          <a:p>
            <a:r>
              <a:rPr lang="en-US" sz="1200" dirty="0"/>
              <a:t>Since the mid-nineties, summer games have not seen much of a fluctuation in total athletes, while winter games have seen an increase of about 56%. </a:t>
            </a:r>
          </a:p>
          <a:p>
            <a:r>
              <a:rPr lang="en-US" sz="1200" dirty="0"/>
              <a:t>The US peaked in the 96 summer games with just over 800 athletes and have reduced to 700 in the 2016 games. </a:t>
            </a:r>
          </a:p>
          <a:p>
            <a:pPr marL="0" indent="0">
              <a:buNone/>
            </a:pPr>
            <a:r>
              <a:rPr lang="en-US" sz="1200" b="1" dirty="0"/>
              <a:t>Challenges:</a:t>
            </a:r>
          </a:p>
          <a:p>
            <a:r>
              <a:rPr lang="en-US" sz="1200" dirty="0"/>
              <a:t>When looking to analyze sprinter predictions by BMI it would have been nice to have a few more data points like 100M time, start reaction time, etc. </a:t>
            </a:r>
          </a:p>
          <a:p>
            <a:r>
              <a:rPr lang="en-US" sz="1200" dirty="0">
                <a:solidFill>
                  <a:srgbClr val="FF0000"/>
                </a:solidFill>
              </a:rPr>
              <a:t>Fill in</a:t>
            </a:r>
          </a:p>
          <a:p>
            <a:r>
              <a:rPr lang="en-US" sz="1200" dirty="0">
                <a:solidFill>
                  <a:srgbClr val="FF0000"/>
                </a:solidFill>
              </a:rPr>
              <a:t>Fill in</a:t>
            </a:r>
          </a:p>
          <a:p>
            <a:endParaRPr lang="en-US" dirty="0"/>
          </a:p>
        </p:txBody>
      </p:sp>
      <p:sp>
        <p:nvSpPr>
          <p:cNvPr id="4" name="Slide Number Placeholder 3"/>
          <p:cNvSpPr>
            <a:spLocks noGrp="1"/>
          </p:cNvSpPr>
          <p:nvPr>
            <p:ph type="sldNum" sz="quarter" idx="5"/>
          </p:nvPr>
        </p:nvSpPr>
        <p:spPr/>
        <p:txBody>
          <a:bodyPr/>
          <a:lstStyle/>
          <a:p>
            <a:fld id="{201C47E2-00A6-6C4B-B59E-FED0679E1B7E}" type="slidenum">
              <a:rPr lang="en-US" smtClean="0"/>
              <a:t>3</a:t>
            </a:fld>
            <a:endParaRPr lang="en-US"/>
          </a:p>
        </p:txBody>
      </p:sp>
    </p:spTree>
    <p:extLst>
      <p:ext uri="{BB962C8B-B14F-4D97-AF65-F5344CB8AC3E}">
        <p14:creationId xmlns:p14="http://schemas.microsoft.com/office/powerpoint/2010/main" val="1663801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0646B9-BA6B-40C4-B659-7F2DB4A6BC95}" type="slidenum">
              <a:rPr lang="en-US" smtClean="0"/>
              <a:t>11</a:t>
            </a:fld>
            <a:endParaRPr lang="en-US"/>
          </a:p>
        </p:txBody>
      </p:sp>
    </p:spTree>
    <p:extLst>
      <p:ext uri="{BB962C8B-B14F-4D97-AF65-F5344CB8AC3E}">
        <p14:creationId xmlns:p14="http://schemas.microsoft.com/office/powerpoint/2010/main" val="3066527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0646B9-BA6B-40C4-B659-7F2DB4A6BC95}" type="slidenum">
              <a:rPr lang="en-US" smtClean="0"/>
              <a:t>12</a:t>
            </a:fld>
            <a:endParaRPr lang="en-US"/>
          </a:p>
        </p:txBody>
      </p:sp>
    </p:spTree>
    <p:extLst>
      <p:ext uri="{BB962C8B-B14F-4D97-AF65-F5344CB8AC3E}">
        <p14:creationId xmlns:p14="http://schemas.microsoft.com/office/powerpoint/2010/main" val="402995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1C47E2-00A6-6C4B-B59E-FED0679E1B7E}" type="slidenum">
              <a:rPr lang="en-US" smtClean="0"/>
              <a:t>18</a:t>
            </a:fld>
            <a:endParaRPr lang="en-US"/>
          </a:p>
        </p:txBody>
      </p:sp>
    </p:spTree>
    <p:extLst>
      <p:ext uri="{BB962C8B-B14F-4D97-AF65-F5344CB8AC3E}">
        <p14:creationId xmlns:p14="http://schemas.microsoft.com/office/powerpoint/2010/main" val="1438087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1C47E2-00A6-6C4B-B59E-FED0679E1B7E}" type="slidenum">
              <a:rPr lang="en-US" smtClean="0"/>
              <a:t>27</a:t>
            </a:fld>
            <a:endParaRPr lang="en-US"/>
          </a:p>
        </p:txBody>
      </p:sp>
    </p:spTree>
    <p:extLst>
      <p:ext uri="{BB962C8B-B14F-4D97-AF65-F5344CB8AC3E}">
        <p14:creationId xmlns:p14="http://schemas.microsoft.com/office/powerpoint/2010/main" val="40244085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ACEB-ADC6-E644-8440-9E6FE084D4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72D1170-2B07-6A49-8D66-D9D1EE3508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C6BEF81-C374-E248-8884-5B3337AC76A0}"/>
              </a:ext>
            </a:extLst>
          </p:cNvPr>
          <p:cNvSpPr>
            <a:spLocks noGrp="1"/>
          </p:cNvSpPr>
          <p:nvPr>
            <p:ph type="dt" sz="half" idx="10"/>
          </p:nvPr>
        </p:nvSpPr>
        <p:spPr/>
        <p:txBody>
          <a:bodyPr/>
          <a:lstStyle/>
          <a:p>
            <a:fld id="{D1AC096E-6093-E044-BAE5-EFD0475B83F7}" type="datetimeFigureOut">
              <a:rPr lang="en-US" smtClean="0"/>
              <a:t>2/5/20</a:t>
            </a:fld>
            <a:endParaRPr lang="en-US"/>
          </a:p>
        </p:txBody>
      </p:sp>
      <p:sp>
        <p:nvSpPr>
          <p:cNvPr id="5" name="Footer Placeholder 4">
            <a:extLst>
              <a:ext uri="{FF2B5EF4-FFF2-40B4-BE49-F238E27FC236}">
                <a16:creationId xmlns:a16="http://schemas.microsoft.com/office/drawing/2014/main" id="{01026D6C-7597-E14C-979C-A017C997E9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B2B41B-9347-6847-8F64-90C34CBB905B}"/>
              </a:ext>
            </a:extLst>
          </p:cNvPr>
          <p:cNvSpPr>
            <a:spLocks noGrp="1"/>
          </p:cNvSpPr>
          <p:nvPr>
            <p:ph type="sldNum" sz="quarter" idx="12"/>
          </p:nvPr>
        </p:nvSpPr>
        <p:spPr/>
        <p:txBody>
          <a:bodyPr/>
          <a:lstStyle/>
          <a:p>
            <a:fld id="{82FE2773-ECE0-9847-883F-F8A2E3A42AE5}" type="slidenum">
              <a:rPr lang="en-US" smtClean="0"/>
              <a:t>‹#›</a:t>
            </a:fld>
            <a:endParaRPr lang="en-US"/>
          </a:p>
        </p:txBody>
      </p:sp>
    </p:spTree>
    <p:extLst>
      <p:ext uri="{BB962C8B-B14F-4D97-AF65-F5344CB8AC3E}">
        <p14:creationId xmlns:p14="http://schemas.microsoft.com/office/powerpoint/2010/main" val="603685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F87AD-9934-4945-8042-07F816B57A2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680EF5C-4FB6-334B-82C9-FE712C44027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1A76C7-9510-F24F-9349-541E371AC65D}"/>
              </a:ext>
            </a:extLst>
          </p:cNvPr>
          <p:cNvSpPr>
            <a:spLocks noGrp="1"/>
          </p:cNvSpPr>
          <p:nvPr>
            <p:ph type="dt" sz="half" idx="10"/>
          </p:nvPr>
        </p:nvSpPr>
        <p:spPr/>
        <p:txBody>
          <a:bodyPr/>
          <a:lstStyle/>
          <a:p>
            <a:fld id="{D1AC096E-6093-E044-BAE5-EFD0475B83F7}" type="datetimeFigureOut">
              <a:rPr lang="en-US" smtClean="0"/>
              <a:t>2/5/20</a:t>
            </a:fld>
            <a:endParaRPr lang="en-US"/>
          </a:p>
        </p:txBody>
      </p:sp>
      <p:sp>
        <p:nvSpPr>
          <p:cNvPr id="5" name="Footer Placeholder 4">
            <a:extLst>
              <a:ext uri="{FF2B5EF4-FFF2-40B4-BE49-F238E27FC236}">
                <a16:creationId xmlns:a16="http://schemas.microsoft.com/office/drawing/2014/main" id="{42223779-F767-8B46-9CCD-83735EC354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EC489F-4F83-7C49-BE4E-CFBF885BFA21}"/>
              </a:ext>
            </a:extLst>
          </p:cNvPr>
          <p:cNvSpPr>
            <a:spLocks noGrp="1"/>
          </p:cNvSpPr>
          <p:nvPr>
            <p:ph type="sldNum" sz="quarter" idx="12"/>
          </p:nvPr>
        </p:nvSpPr>
        <p:spPr/>
        <p:txBody>
          <a:bodyPr/>
          <a:lstStyle/>
          <a:p>
            <a:fld id="{82FE2773-ECE0-9847-883F-F8A2E3A42AE5}" type="slidenum">
              <a:rPr lang="en-US" smtClean="0"/>
              <a:t>‹#›</a:t>
            </a:fld>
            <a:endParaRPr lang="en-US"/>
          </a:p>
        </p:txBody>
      </p:sp>
    </p:spTree>
    <p:extLst>
      <p:ext uri="{BB962C8B-B14F-4D97-AF65-F5344CB8AC3E}">
        <p14:creationId xmlns:p14="http://schemas.microsoft.com/office/powerpoint/2010/main" val="4607668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BCF90A-84FD-4F45-B4E5-2594974438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B93D956-D5F0-2942-B168-C3E512829CA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D95202-4057-A742-BFE5-961EA4E81645}"/>
              </a:ext>
            </a:extLst>
          </p:cNvPr>
          <p:cNvSpPr>
            <a:spLocks noGrp="1"/>
          </p:cNvSpPr>
          <p:nvPr>
            <p:ph type="dt" sz="half" idx="10"/>
          </p:nvPr>
        </p:nvSpPr>
        <p:spPr/>
        <p:txBody>
          <a:bodyPr/>
          <a:lstStyle/>
          <a:p>
            <a:fld id="{D1AC096E-6093-E044-BAE5-EFD0475B83F7}" type="datetimeFigureOut">
              <a:rPr lang="en-US" smtClean="0"/>
              <a:t>2/5/20</a:t>
            </a:fld>
            <a:endParaRPr lang="en-US"/>
          </a:p>
        </p:txBody>
      </p:sp>
      <p:sp>
        <p:nvSpPr>
          <p:cNvPr id="5" name="Footer Placeholder 4">
            <a:extLst>
              <a:ext uri="{FF2B5EF4-FFF2-40B4-BE49-F238E27FC236}">
                <a16:creationId xmlns:a16="http://schemas.microsoft.com/office/drawing/2014/main" id="{C6E25741-C334-EF4B-905E-59C6118E28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81B8F9-59E3-AC40-ADEF-5D9BDBF74987}"/>
              </a:ext>
            </a:extLst>
          </p:cNvPr>
          <p:cNvSpPr>
            <a:spLocks noGrp="1"/>
          </p:cNvSpPr>
          <p:nvPr>
            <p:ph type="sldNum" sz="quarter" idx="12"/>
          </p:nvPr>
        </p:nvSpPr>
        <p:spPr/>
        <p:txBody>
          <a:bodyPr/>
          <a:lstStyle/>
          <a:p>
            <a:fld id="{82FE2773-ECE0-9847-883F-F8A2E3A42AE5}" type="slidenum">
              <a:rPr lang="en-US" smtClean="0"/>
              <a:t>‹#›</a:t>
            </a:fld>
            <a:endParaRPr lang="en-US"/>
          </a:p>
        </p:txBody>
      </p:sp>
    </p:spTree>
    <p:extLst>
      <p:ext uri="{BB962C8B-B14F-4D97-AF65-F5344CB8AC3E}">
        <p14:creationId xmlns:p14="http://schemas.microsoft.com/office/powerpoint/2010/main" val="40797647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1D012-F072-2A45-A131-97002FB729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061356-28FD-2041-AED1-7B5A14849F7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4E0D17-F8BE-1347-9836-4524153D1415}"/>
              </a:ext>
            </a:extLst>
          </p:cNvPr>
          <p:cNvSpPr>
            <a:spLocks noGrp="1"/>
          </p:cNvSpPr>
          <p:nvPr>
            <p:ph type="dt" sz="half" idx="10"/>
          </p:nvPr>
        </p:nvSpPr>
        <p:spPr/>
        <p:txBody>
          <a:bodyPr/>
          <a:lstStyle/>
          <a:p>
            <a:fld id="{D1AC096E-6093-E044-BAE5-EFD0475B83F7}" type="datetimeFigureOut">
              <a:rPr lang="en-US" smtClean="0"/>
              <a:t>2/5/20</a:t>
            </a:fld>
            <a:endParaRPr lang="en-US"/>
          </a:p>
        </p:txBody>
      </p:sp>
      <p:sp>
        <p:nvSpPr>
          <p:cNvPr id="5" name="Footer Placeholder 4">
            <a:extLst>
              <a:ext uri="{FF2B5EF4-FFF2-40B4-BE49-F238E27FC236}">
                <a16:creationId xmlns:a16="http://schemas.microsoft.com/office/drawing/2014/main" id="{78E3C66B-A85F-9849-B95C-6C6EADDBC3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BDCA32-24EF-DF4D-B0F5-4191C05E4816}"/>
              </a:ext>
            </a:extLst>
          </p:cNvPr>
          <p:cNvSpPr>
            <a:spLocks noGrp="1"/>
          </p:cNvSpPr>
          <p:nvPr>
            <p:ph type="sldNum" sz="quarter" idx="12"/>
          </p:nvPr>
        </p:nvSpPr>
        <p:spPr/>
        <p:txBody>
          <a:bodyPr/>
          <a:lstStyle/>
          <a:p>
            <a:fld id="{82FE2773-ECE0-9847-883F-F8A2E3A42AE5}" type="slidenum">
              <a:rPr lang="en-US" smtClean="0"/>
              <a:t>‹#›</a:t>
            </a:fld>
            <a:endParaRPr lang="en-US"/>
          </a:p>
        </p:txBody>
      </p:sp>
    </p:spTree>
    <p:extLst>
      <p:ext uri="{BB962C8B-B14F-4D97-AF65-F5344CB8AC3E}">
        <p14:creationId xmlns:p14="http://schemas.microsoft.com/office/powerpoint/2010/main" val="842333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A630A-CEBA-F544-B714-C0E0F48001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59841F-089A-E84C-9FFB-1CB17DBB51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4328ACA-013C-CB4F-B79C-7C762A6C28FB}"/>
              </a:ext>
            </a:extLst>
          </p:cNvPr>
          <p:cNvSpPr>
            <a:spLocks noGrp="1"/>
          </p:cNvSpPr>
          <p:nvPr>
            <p:ph type="dt" sz="half" idx="10"/>
          </p:nvPr>
        </p:nvSpPr>
        <p:spPr/>
        <p:txBody>
          <a:bodyPr/>
          <a:lstStyle/>
          <a:p>
            <a:fld id="{D1AC096E-6093-E044-BAE5-EFD0475B83F7}" type="datetimeFigureOut">
              <a:rPr lang="en-US" smtClean="0"/>
              <a:t>2/5/20</a:t>
            </a:fld>
            <a:endParaRPr lang="en-US"/>
          </a:p>
        </p:txBody>
      </p:sp>
      <p:sp>
        <p:nvSpPr>
          <p:cNvPr id="5" name="Footer Placeholder 4">
            <a:extLst>
              <a:ext uri="{FF2B5EF4-FFF2-40B4-BE49-F238E27FC236}">
                <a16:creationId xmlns:a16="http://schemas.microsoft.com/office/drawing/2014/main" id="{6E3D6C22-E663-854F-A19E-02E1E91AE2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3D8B77-7336-F74F-BBD7-287BE32ADE56}"/>
              </a:ext>
            </a:extLst>
          </p:cNvPr>
          <p:cNvSpPr>
            <a:spLocks noGrp="1"/>
          </p:cNvSpPr>
          <p:nvPr>
            <p:ph type="sldNum" sz="quarter" idx="12"/>
          </p:nvPr>
        </p:nvSpPr>
        <p:spPr/>
        <p:txBody>
          <a:bodyPr/>
          <a:lstStyle/>
          <a:p>
            <a:fld id="{82FE2773-ECE0-9847-883F-F8A2E3A42AE5}" type="slidenum">
              <a:rPr lang="en-US" smtClean="0"/>
              <a:t>‹#›</a:t>
            </a:fld>
            <a:endParaRPr lang="en-US"/>
          </a:p>
        </p:txBody>
      </p:sp>
    </p:spTree>
    <p:extLst>
      <p:ext uri="{BB962C8B-B14F-4D97-AF65-F5344CB8AC3E}">
        <p14:creationId xmlns:p14="http://schemas.microsoft.com/office/powerpoint/2010/main" val="2135905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76F78-2DCB-6448-9DA3-A31510D476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C5DDE8-A426-634E-836F-FBB683E73E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2EB89F-7990-164A-951A-56DBBD7A9EA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CE89CFA-08BA-CF4D-B5C4-625F37A215F1}"/>
              </a:ext>
            </a:extLst>
          </p:cNvPr>
          <p:cNvSpPr>
            <a:spLocks noGrp="1"/>
          </p:cNvSpPr>
          <p:nvPr>
            <p:ph type="dt" sz="half" idx="10"/>
          </p:nvPr>
        </p:nvSpPr>
        <p:spPr/>
        <p:txBody>
          <a:bodyPr/>
          <a:lstStyle/>
          <a:p>
            <a:fld id="{D1AC096E-6093-E044-BAE5-EFD0475B83F7}" type="datetimeFigureOut">
              <a:rPr lang="en-US" smtClean="0"/>
              <a:t>2/5/20</a:t>
            </a:fld>
            <a:endParaRPr lang="en-US"/>
          </a:p>
        </p:txBody>
      </p:sp>
      <p:sp>
        <p:nvSpPr>
          <p:cNvPr id="6" name="Footer Placeholder 5">
            <a:extLst>
              <a:ext uri="{FF2B5EF4-FFF2-40B4-BE49-F238E27FC236}">
                <a16:creationId xmlns:a16="http://schemas.microsoft.com/office/drawing/2014/main" id="{6924BC39-F4AF-8D4C-A846-3C1FB505D0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38FC5E-F363-354C-97EE-A220F3B11F2C}"/>
              </a:ext>
            </a:extLst>
          </p:cNvPr>
          <p:cNvSpPr>
            <a:spLocks noGrp="1"/>
          </p:cNvSpPr>
          <p:nvPr>
            <p:ph type="sldNum" sz="quarter" idx="12"/>
          </p:nvPr>
        </p:nvSpPr>
        <p:spPr/>
        <p:txBody>
          <a:bodyPr/>
          <a:lstStyle/>
          <a:p>
            <a:fld id="{82FE2773-ECE0-9847-883F-F8A2E3A42AE5}" type="slidenum">
              <a:rPr lang="en-US" smtClean="0"/>
              <a:t>‹#›</a:t>
            </a:fld>
            <a:endParaRPr lang="en-US"/>
          </a:p>
        </p:txBody>
      </p:sp>
    </p:spTree>
    <p:extLst>
      <p:ext uri="{BB962C8B-B14F-4D97-AF65-F5344CB8AC3E}">
        <p14:creationId xmlns:p14="http://schemas.microsoft.com/office/powerpoint/2010/main" val="3141975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9E4E8-73B7-A347-921A-A92E0714C3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D68A1C-5E6E-B440-9FBE-247B8ED4DA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9BB1152-8453-9643-8FBB-A4D4CF3A5EF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F98ED4-45B3-844C-A30A-A2521830F2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19DF321-267A-7B41-B701-EF9433549EE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43B2611-30FB-9742-B89E-2BB0E86E3540}"/>
              </a:ext>
            </a:extLst>
          </p:cNvPr>
          <p:cNvSpPr>
            <a:spLocks noGrp="1"/>
          </p:cNvSpPr>
          <p:nvPr>
            <p:ph type="dt" sz="half" idx="10"/>
          </p:nvPr>
        </p:nvSpPr>
        <p:spPr/>
        <p:txBody>
          <a:bodyPr/>
          <a:lstStyle/>
          <a:p>
            <a:fld id="{D1AC096E-6093-E044-BAE5-EFD0475B83F7}" type="datetimeFigureOut">
              <a:rPr lang="en-US" smtClean="0"/>
              <a:t>2/5/20</a:t>
            </a:fld>
            <a:endParaRPr lang="en-US"/>
          </a:p>
        </p:txBody>
      </p:sp>
      <p:sp>
        <p:nvSpPr>
          <p:cNvPr id="8" name="Footer Placeholder 7">
            <a:extLst>
              <a:ext uri="{FF2B5EF4-FFF2-40B4-BE49-F238E27FC236}">
                <a16:creationId xmlns:a16="http://schemas.microsoft.com/office/drawing/2014/main" id="{7C459A31-712C-5044-B724-7B6C1FFDFCC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5FD6204-E701-BC4C-A23C-39F91622A3B2}"/>
              </a:ext>
            </a:extLst>
          </p:cNvPr>
          <p:cNvSpPr>
            <a:spLocks noGrp="1"/>
          </p:cNvSpPr>
          <p:nvPr>
            <p:ph type="sldNum" sz="quarter" idx="12"/>
          </p:nvPr>
        </p:nvSpPr>
        <p:spPr/>
        <p:txBody>
          <a:bodyPr/>
          <a:lstStyle/>
          <a:p>
            <a:fld id="{82FE2773-ECE0-9847-883F-F8A2E3A42AE5}" type="slidenum">
              <a:rPr lang="en-US" smtClean="0"/>
              <a:t>‹#›</a:t>
            </a:fld>
            <a:endParaRPr lang="en-US"/>
          </a:p>
        </p:txBody>
      </p:sp>
    </p:spTree>
    <p:extLst>
      <p:ext uri="{BB962C8B-B14F-4D97-AF65-F5344CB8AC3E}">
        <p14:creationId xmlns:p14="http://schemas.microsoft.com/office/powerpoint/2010/main" val="1326040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9804C-EBEF-2344-B82E-731C3CA372C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741F23-21D6-5D47-90BE-41EC3488D31B}"/>
              </a:ext>
            </a:extLst>
          </p:cNvPr>
          <p:cNvSpPr>
            <a:spLocks noGrp="1"/>
          </p:cNvSpPr>
          <p:nvPr>
            <p:ph type="dt" sz="half" idx="10"/>
          </p:nvPr>
        </p:nvSpPr>
        <p:spPr/>
        <p:txBody>
          <a:bodyPr/>
          <a:lstStyle/>
          <a:p>
            <a:fld id="{D1AC096E-6093-E044-BAE5-EFD0475B83F7}" type="datetimeFigureOut">
              <a:rPr lang="en-US" smtClean="0"/>
              <a:t>2/5/20</a:t>
            </a:fld>
            <a:endParaRPr lang="en-US"/>
          </a:p>
        </p:txBody>
      </p:sp>
      <p:sp>
        <p:nvSpPr>
          <p:cNvPr id="4" name="Footer Placeholder 3">
            <a:extLst>
              <a:ext uri="{FF2B5EF4-FFF2-40B4-BE49-F238E27FC236}">
                <a16:creationId xmlns:a16="http://schemas.microsoft.com/office/drawing/2014/main" id="{50C61DA1-B824-244F-A044-589E64C190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AA09181-CAD5-5949-B298-4FCB3347B439}"/>
              </a:ext>
            </a:extLst>
          </p:cNvPr>
          <p:cNvSpPr>
            <a:spLocks noGrp="1"/>
          </p:cNvSpPr>
          <p:nvPr>
            <p:ph type="sldNum" sz="quarter" idx="12"/>
          </p:nvPr>
        </p:nvSpPr>
        <p:spPr/>
        <p:txBody>
          <a:bodyPr/>
          <a:lstStyle/>
          <a:p>
            <a:fld id="{82FE2773-ECE0-9847-883F-F8A2E3A42AE5}" type="slidenum">
              <a:rPr lang="en-US" smtClean="0"/>
              <a:t>‹#›</a:t>
            </a:fld>
            <a:endParaRPr lang="en-US"/>
          </a:p>
        </p:txBody>
      </p:sp>
    </p:spTree>
    <p:extLst>
      <p:ext uri="{BB962C8B-B14F-4D97-AF65-F5344CB8AC3E}">
        <p14:creationId xmlns:p14="http://schemas.microsoft.com/office/powerpoint/2010/main" val="3970807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6EBBDF-3A76-1B4C-8FEA-7D406BDCDAE3}"/>
              </a:ext>
            </a:extLst>
          </p:cNvPr>
          <p:cNvSpPr>
            <a:spLocks noGrp="1"/>
          </p:cNvSpPr>
          <p:nvPr>
            <p:ph type="dt" sz="half" idx="10"/>
          </p:nvPr>
        </p:nvSpPr>
        <p:spPr/>
        <p:txBody>
          <a:bodyPr/>
          <a:lstStyle/>
          <a:p>
            <a:fld id="{D1AC096E-6093-E044-BAE5-EFD0475B83F7}" type="datetimeFigureOut">
              <a:rPr lang="en-US" smtClean="0"/>
              <a:t>2/5/20</a:t>
            </a:fld>
            <a:endParaRPr lang="en-US"/>
          </a:p>
        </p:txBody>
      </p:sp>
      <p:sp>
        <p:nvSpPr>
          <p:cNvPr id="3" name="Footer Placeholder 2">
            <a:extLst>
              <a:ext uri="{FF2B5EF4-FFF2-40B4-BE49-F238E27FC236}">
                <a16:creationId xmlns:a16="http://schemas.microsoft.com/office/drawing/2014/main" id="{9E1C2F4B-E71D-B640-8C54-E8B4BC87922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1FCC599-8EE2-384C-AED0-6066A9B94C06}"/>
              </a:ext>
            </a:extLst>
          </p:cNvPr>
          <p:cNvSpPr>
            <a:spLocks noGrp="1"/>
          </p:cNvSpPr>
          <p:nvPr>
            <p:ph type="sldNum" sz="quarter" idx="12"/>
          </p:nvPr>
        </p:nvSpPr>
        <p:spPr/>
        <p:txBody>
          <a:bodyPr/>
          <a:lstStyle/>
          <a:p>
            <a:fld id="{82FE2773-ECE0-9847-883F-F8A2E3A42AE5}" type="slidenum">
              <a:rPr lang="en-US" smtClean="0"/>
              <a:t>‹#›</a:t>
            </a:fld>
            <a:endParaRPr lang="en-US"/>
          </a:p>
        </p:txBody>
      </p:sp>
    </p:spTree>
    <p:extLst>
      <p:ext uri="{BB962C8B-B14F-4D97-AF65-F5344CB8AC3E}">
        <p14:creationId xmlns:p14="http://schemas.microsoft.com/office/powerpoint/2010/main" val="4175083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44F41-7A95-0249-8DBF-834BD950D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D8C342F-B1BD-4544-B4D6-574773C70F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C7BEAC-54C1-6A4D-87BB-1C6FFDF3AD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2F57CED-7A2A-AD4C-84BE-0F30209FF5E9}"/>
              </a:ext>
            </a:extLst>
          </p:cNvPr>
          <p:cNvSpPr>
            <a:spLocks noGrp="1"/>
          </p:cNvSpPr>
          <p:nvPr>
            <p:ph type="dt" sz="half" idx="10"/>
          </p:nvPr>
        </p:nvSpPr>
        <p:spPr/>
        <p:txBody>
          <a:bodyPr/>
          <a:lstStyle/>
          <a:p>
            <a:fld id="{D1AC096E-6093-E044-BAE5-EFD0475B83F7}" type="datetimeFigureOut">
              <a:rPr lang="en-US" smtClean="0"/>
              <a:t>2/5/20</a:t>
            </a:fld>
            <a:endParaRPr lang="en-US"/>
          </a:p>
        </p:txBody>
      </p:sp>
      <p:sp>
        <p:nvSpPr>
          <p:cNvPr id="6" name="Footer Placeholder 5">
            <a:extLst>
              <a:ext uri="{FF2B5EF4-FFF2-40B4-BE49-F238E27FC236}">
                <a16:creationId xmlns:a16="http://schemas.microsoft.com/office/drawing/2014/main" id="{013552E3-BE6F-D244-A6F0-258EA9B2E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D2FB58-0915-6B47-8867-C7484DB02BC1}"/>
              </a:ext>
            </a:extLst>
          </p:cNvPr>
          <p:cNvSpPr>
            <a:spLocks noGrp="1"/>
          </p:cNvSpPr>
          <p:nvPr>
            <p:ph type="sldNum" sz="quarter" idx="12"/>
          </p:nvPr>
        </p:nvSpPr>
        <p:spPr/>
        <p:txBody>
          <a:bodyPr/>
          <a:lstStyle/>
          <a:p>
            <a:fld id="{82FE2773-ECE0-9847-883F-F8A2E3A42AE5}" type="slidenum">
              <a:rPr lang="en-US" smtClean="0"/>
              <a:t>‹#›</a:t>
            </a:fld>
            <a:endParaRPr lang="en-US"/>
          </a:p>
        </p:txBody>
      </p:sp>
    </p:spTree>
    <p:extLst>
      <p:ext uri="{BB962C8B-B14F-4D97-AF65-F5344CB8AC3E}">
        <p14:creationId xmlns:p14="http://schemas.microsoft.com/office/powerpoint/2010/main" val="2337510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40733-7E1D-664D-848C-CFEA9297BE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9DBE6E-335A-8F4C-99BB-3FCEFEDAFA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790218-F630-1947-BB2E-248E22D5E7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F47AC9F-D2EC-2942-9016-AABB3B7AB56B}"/>
              </a:ext>
            </a:extLst>
          </p:cNvPr>
          <p:cNvSpPr>
            <a:spLocks noGrp="1"/>
          </p:cNvSpPr>
          <p:nvPr>
            <p:ph type="dt" sz="half" idx="10"/>
          </p:nvPr>
        </p:nvSpPr>
        <p:spPr/>
        <p:txBody>
          <a:bodyPr/>
          <a:lstStyle/>
          <a:p>
            <a:fld id="{D1AC096E-6093-E044-BAE5-EFD0475B83F7}" type="datetimeFigureOut">
              <a:rPr lang="en-US" smtClean="0"/>
              <a:t>2/5/20</a:t>
            </a:fld>
            <a:endParaRPr lang="en-US"/>
          </a:p>
        </p:txBody>
      </p:sp>
      <p:sp>
        <p:nvSpPr>
          <p:cNvPr id="6" name="Footer Placeholder 5">
            <a:extLst>
              <a:ext uri="{FF2B5EF4-FFF2-40B4-BE49-F238E27FC236}">
                <a16:creationId xmlns:a16="http://schemas.microsoft.com/office/drawing/2014/main" id="{09269722-8065-7247-BA2B-3829DC2283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68AC5E-4931-6745-A61A-A13D22F98FF7}"/>
              </a:ext>
            </a:extLst>
          </p:cNvPr>
          <p:cNvSpPr>
            <a:spLocks noGrp="1"/>
          </p:cNvSpPr>
          <p:nvPr>
            <p:ph type="sldNum" sz="quarter" idx="12"/>
          </p:nvPr>
        </p:nvSpPr>
        <p:spPr/>
        <p:txBody>
          <a:bodyPr/>
          <a:lstStyle/>
          <a:p>
            <a:fld id="{82FE2773-ECE0-9847-883F-F8A2E3A42AE5}" type="slidenum">
              <a:rPr lang="en-US" smtClean="0"/>
              <a:t>‹#›</a:t>
            </a:fld>
            <a:endParaRPr lang="en-US"/>
          </a:p>
        </p:txBody>
      </p:sp>
    </p:spTree>
    <p:extLst>
      <p:ext uri="{BB962C8B-B14F-4D97-AF65-F5344CB8AC3E}">
        <p14:creationId xmlns:p14="http://schemas.microsoft.com/office/powerpoint/2010/main" val="6819248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05F9E7-7462-4D4E-BE64-55EBFAF13A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EF8CFDF-1CCD-6442-8F20-BB3D28E9E7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917F37-319B-1844-980D-0B4F18D641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AC096E-6093-E044-BAE5-EFD0475B83F7}" type="datetimeFigureOut">
              <a:rPr lang="en-US" smtClean="0"/>
              <a:t>2/5/20</a:t>
            </a:fld>
            <a:endParaRPr lang="en-US"/>
          </a:p>
        </p:txBody>
      </p:sp>
      <p:sp>
        <p:nvSpPr>
          <p:cNvPr id="5" name="Footer Placeholder 4">
            <a:extLst>
              <a:ext uri="{FF2B5EF4-FFF2-40B4-BE49-F238E27FC236}">
                <a16:creationId xmlns:a16="http://schemas.microsoft.com/office/drawing/2014/main" id="{87A39C39-A640-CA46-B0EC-9AD9DE42DE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A3B8FCB-499D-EF4E-93D7-254ACF6548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FE2773-ECE0-9847-883F-F8A2E3A42AE5}" type="slidenum">
              <a:rPr lang="en-US" smtClean="0"/>
              <a:t>‹#›</a:t>
            </a:fld>
            <a:endParaRPr lang="en-US"/>
          </a:p>
        </p:txBody>
      </p:sp>
    </p:spTree>
    <p:extLst>
      <p:ext uri="{BB962C8B-B14F-4D97-AF65-F5344CB8AC3E}">
        <p14:creationId xmlns:p14="http://schemas.microsoft.com/office/powerpoint/2010/main" val="16022113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image" Target="../media/image20.jp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30.jp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downloadexcelfiles.com/wo_en/download-excel-file-list-olympic-host-cities#.XjW0N2hKhPY"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4.jpg"/><Relationship Id="rId5" Type="http://schemas.openxmlformats.org/officeDocument/2006/relationships/image" Target="../media/image43.jp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20.jp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2.png"/><Relationship Id="rId4" Type="http://schemas.openxmlformats.org/officeDocument/2006/relationships/hyperlink" Target="https://genius.com/Pearl-jam-olympic-platinum-lyrics#note-6745641"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heesoo37/120-years-of-olympic-history-athletes-and-result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hyperlink" Target="https://data.worldbank.org/indicator/NY.GDP.MKTP.CD"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4D37F-0646-A944-A27F-F825BDE5862A}"/>
              </a:ext>
            </a:extLst>
          </p:cNvPr>
          <p:cNvSpPr>
            <a:spLocks noGrp="1"/>
          </p:cNvSpPr>
          <p:nvPr>
            <p:ph type="title"/>
          </p:nvPr>
        </p:nvSpPr>
        <p:spPr/>
        <p:txBody>
          <a:bodyPr/>
          <a:lstStyle/>
          <a:p>
            <a:pPr algn="ctr"/>
            <a:r>
              <a:rPr lang="en-US" dirty="0">
                <a:latin typeface="+mn-lt"/>
              </a:rPr>
              <a:t>My Olympic Dream</a:t>
            </a:r>
          </a:p>
        </p:txBody>
      </p:sp>
      <p:pic>
        <p:nvPicPr>
          <p:cNvPr id="3" name="Content Placeholder 6">
            <a:extLst>
              <a:ext uri="{FF2B5EF4-FFF2-40B4-BE49-F238E27FC236}">
                <a16:creationId xmlns:a16="http://schemas.microsoft.com/office/drawing/2014/main" id="{C7811CDB-22F4-1C40-B4FD-27604A39DF9C}"/>
              </a:ext>
            </a:extLst>
          </p:cNvPr>
          <p:cNvPicPr>
            <a:picLocks noChangeAspect="1"/>
          </p:cNvPicPr>
          <p:nvPr/>
        </p:nvPicPr>
        <p:blipFill>
          <a:blip r:embed="rId2"/>
          <a:stretch>
            <a:fillRect/>
          </a:stretch>
        </p:blipFill>
        <p:spPr>
          <a:xfrm>
            <a:off x="3792512" y="1821476"/>
            <a:ext cx="4606975" cy="2234383"/>
          </a:xfrm>
          <a:prstGeom prst="rect">
            <a:avLst/>
          </a:prstGeom>
        </p:spPr>
      </p:pic>
      <p:sp>
        <p:nvSpPr>
          <p:cNvPr id="5" name="Title 3">
            <a:extLst>
              <a:ext uri="{FF2B5EF4-FFF2-40B4-BE49-F238E27FC236}">
                <a16:creationId xmlns:a16="http://schemas.microsoft.com/office/drawing/2014/main" id="{8DE57E8D-60D1-624E-A324-F6A188133259}"/>
              </a:ext>
            </a:extLst>
          </p:cNvPr>
          <p:cNvSpPr txBox="1">
            <a:spLocks/>
          </p:cNvSpPr>
          <p:nvPr/>
        </p:nvSpPr>
        <p:spPr>
          <a:xfrm>
            <a:off x="838200" y="471038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mn-lt"/>
              </a:rPr>
              <a:t>Angie, Ryan, Tristan, &amp; Ty </a:t>
            </a:r>
          </a:p>
        </p:txBody>
      </p:sp>
    </p:spTree>
    <p:extLst>
      <p:ext uri="{BB962C8B-B14F-4D97-AF65-F5344CB8AC3E}">
        <p14:creationId xmlns:p14="http://schemas.microsoft.com/office/powerpoint/2010/main" val="13800207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8D84-0C9E-7046-A5BA-6BB227B21B31}"/>
              </a:ext>
            </a:extLst>
          </p:cNvPr>
          <p:cNvSpPr>
            <a:spLocks noGrp="1"/>
          </p:cNvSpPr>
          <p:nvPr>
            <p:ph type="title"/>
          </p:nvPr>
        </p:nvSpPr>
        <p:spPr/>
        <p:txBody>
          <a:bodyPr/>
          <a:lstStyle/>
          <a:p>
            <a:r>
              <a:rPr lang="en-US" dirty="0">
                <a:latin typeface="+mn-lt"/>
              </a:rPr>
              <a:t>Gender Analysis</a:t>
            </a:r>
          </a:p>
        </p:txBody>
      </p:sp>
      <p:pic>
        <p:nvPicPr>
          <p:cNvPr id="8" name="Content Placeholder 7">
            <a:extLst>
              <a:ext uri="{FF2B5EF4-FFF2-40B4-BE49-F238E27FC236}">
                <a16:creationId xmlns:a16="http://schemas.microsoft.com/office/drawing/2014/main" id="{4A3182EE-935D-AF4E-9B83-19E946596CDF}"/>
              </a:ext>
            </a:extLst>
          </p:cNvPr>
          <p:cNvPicPr>
            <a:picLocks noGrp="1" noChangeAspect="1"/>
          </p:cNvPicPr>
          <p:nvPr>
            <p:ph sz="half" idx="1"/>
          </p:nvPr>
        </p:nvPicPr>
        <p:blipFill>
          <a:blip r:embed="rId2"/>
          <a:stretch>
            <a:fillRect/>
          </a:stretch>
        </p:blipFill>
        <p:spPr>
          <a:xfrm>
            <a:off x="179614" y="1835037"/>
            <a:ext cx="5840186" cy="3893457"/>
          </a:xfrm>
        </p:spPr>
      </p:pic>
      <p:pic>
        <p:nvPicPr>
          <p:cNvPr id="10" name="Content Placeholder 9">
            <a:extLst>
              <a:ext uri="{FF2B5EF4-FFF2-40B4-BE49-F238E27FC236}">
                <a16:creationId xmlns:a16="http://schemas.microsoft.com/office/drawing/2014/main" id="{61AA1978-2623-4344-B350-B22E19E5283C}"/>
              </a:ext>
            </a:extLst>
          </p:cNvPr>
          <p:cNvPicPr>
            <a:picLocks noGrp="1" noChangeAspect="1"/>
          </p:cNvPicPr>
          <p:nvPr>
            <p:ph sz="half" idx="2"/>
          </p:nvPr>
        </p:nvPicPr>
        <p:blipFill>
          <a:blip r:embed="rId3"/>
          <a:stretch>
            <a:fillRect/>
          </a:stretch>
        </p:blipFill>
        <p:spPr>
          <a:xfrm>
            <a:off x="6172200" y="1835037"/>
            <a:ext cx="5840186" cy="3893457"/>
          </a:xfrm>
        </p:spPr>
      </p:pic>
      <p:pic>
        <p:nvPicPr>
          <p:cNvPr id="5" name="Content Placeholder 5">
            <a:extLst>
              <a:ext uri="{FF2B5EF4-FFF2-40B4-BE49-F238E27FC236}">
                <a16:creationId xmlns:a16="http://schemas.microsoft.com/office/drawing/2014/main" id="{44036128-6795-4748-86FB-9036D9A1317B}"/>
              </a:ext>
            </a:extLst>
          </p:cNvPr>
          <p:cNvPicPr>
            <a:picLocks noChangeAspect="1"/>
          </p:cNvPicPr>
          <p:nvPr/>
        </p:nvPicPr>
        <p:blipFill>
          <a:blip r:embed="rId4"/>
          <a:stretch>
            <a:fillRect/>
          </a:stretch>
        </p:blipFill>
        <p:spPr>
          <a:xfrm>
            <a:off x="10139984" y="4180"/>
            <a:ext cx="1457283" cy="1753977"/>
          </a:xfrm>
          <a:prstGeom prst="rect">
            <a:avLst/>
          </a:prstGeom>
        </p:spPr>
      </p:pic>
      <p:sp>
        <p:nvSpPr>
          <p:cNvPr id="11" name="TextBox 10">
            <a:extLst>
              <a:ext uri="{FF2B5EF4-FFF2-40B4-BE49-F238E27FC236}">
                <a16:creationId xmlns:a16="http://schemas.microsoft.com/office/drawing/2014/main" id="{A3D7EE19-9156-CD42-8634-BC0CDAC9D96A}"/>
              </a:ext>
            </a:extLst>
          </p:cNvPr>
          <p:cNvSpPr txBox="1"/>
          <p:nvPr/>
        </p:nvSpPr>
        <p:spPr>
          <a:xfrm rot="16200000">
            <a:off x="-402841" y="3781936"/>
            <a:ext cx="1327415" cy="369332"/>
          </a:xfrm>
          <a:prstGeom prst="rect">
            <a:avLst/>
          </a:prstGeom>
          <a:noFill/>
        </p:spPr>
        <p:txBody>
          <a:bodyPr wrap="none" rtlCol="0">
            <a:spAutoFit/>
          </a:bodyPr>
          <a:lstStyle/>
          <a:p>
            <a:r>
              <a:rPr lang="en-US" dirty="0"/>
              <a:t>Centimeters</a:t>
            </a:r>
          </a:p>
        </p:txBody>
      </p:sp>
      <p:sp>
        <p:nvSpPr>
          <p:cNvPr id="12" name="TextBox 11">
            <a:extLst>
              <a:ext uri="{FF2B5EF4-FFF2-40B4-BE49-F238E27FC236}">
                <a16:creationId xmlns:a16="http://schemas.microsoft.com/office/drawing/2014/main" id="{46231AA3-5C18-4646-BAC8-40EB29D1F6E4}"/>
              </a:ext>
            </a:extLst>
          </p:cNvPr>
          <p:cNvSpPr txBox="1"/>
          <p:nvPr/>
        </p:nvSpPr>
        <p:spPr>
          <a:xfrm rot="16200000">
            <a:off x="5806042" y="3597099"/>
            <a:ext cx="1101648" cy="369332"/>
          </a:xfrm>
          <a:prstGeom prst="rect">
            <a:avLst/>
          </a:prstGeom>
          <a:noFill/>
        </p:spPr>
        <p:txBody>
          <a:bodyPr wrap="none" rtlCol="0">
            <a:spAutoFit/>
          </a:bodyPr>
          <a:lstStyle/>
          <a:p>
            <a:r>
              <a:rPr lang="en-US" dirty="0"/>
              <a:t>Kilograms</a:t>
            </a:r>
          </a:p>
        </p:txBody>
      </p:sp>
    </p:spTree>
    <p:extLst>
      <p:ext uri="{BB962C8B-B14F-4D97-AF65-F5344CB8AC3E}">
        <p14:creationId xmlns:p14="http://schemas.microsoft.com/office/powerpoint/2010/main" val="3165542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DDCF86-B837-C84E-AC23-A2D566C751B1}"/>
              </a:ext>
            </a:extLst>
          </p:cNvPr>
          <p:cNvSpPr>
            <a:spLocks noGrp="1"/>
          </p:cNvSpPr>
          <p:nvPr>
            <p:ph type="title"/>
          </p:nvPr>
        </p:nvSpPr>
        <p:spPr/>
        <p:txBody>
          <a:bodyPr/>
          <a:lstStyle/>
          <a:p>
            <a:r>
              <a:rPr lang="en-US" dirty="0">
                <a:latin typeface="+mn-lt"/>
              </a:rPr>
              <a:t>100M Sprinter Gold - Insights</a:t>
            </a:r>
          </a:p>
        </p:txBody>
      </p:sp>
      <p:sp>
        <p:nvSpPr>
          <p:cNvPr id="4" name="Content Placeholder 3">
            <a:extLst>
              <a:ext uri="{FF2B5EF4-FFF2-40B4-BE49-F238E27FC236}">
                <a16:creationId xmlns:a16="http://schemas.microsoft.com/office/drawing/2014/main" id="{A64CBAAC-25E8-824F-8EB3-33340EE4EF09}"/>
              </a:ext>
            </a:extLst>
          </p:cNvPr>
          <p:cNvSpPr>
            <a:spLocks noGrp="1"/>
          </p:cNvSpPr>
          <p:nvPr>
            <p:ph idx="1"/>
          </p:nvPr>
        </p:nvSpPr>
        <p:spPr>
          <a:xfrm>
            <a:off x="309966" y="1503337"/>
            <a:ext cx="6201366" cy="5158856"/>
          </a:xfrm>
        </p:spPr>
        <p:txBody>
          <a:bodyPr>
            <a:noAutofit/>
          </a:bodyPr>
          <a:lstStyle/>
          <a:p>
            <a:r>
              <a:rPr lang="en-US" sz="2600" dirty="0"/>
              <a:t>Gold medal winners appear to be taller and heavier than average</a:t>
            </a:r>
          </a:p>
          <a:p>
            <a:r>
              <a:rPr lang="en-US" sz="2600" dirty="0"/>
              <a:t>Since 1948, gold medal winner weight has increased from 69 </a:t>
            </a:r>
            <a:r>
              <a:rPr lang="en-US" sz="2600" dirty="0" err="1"/>
              <a:t>tp</a:t>
            </a:r>
            <a:r>
              <a:rPr lang="en-US" sz="2600" dirty="0"/>
              <a:t> 95 </a:t>
            </a:r>
            <a:r>
              <a:rPr lang="en-US" sz="2600" dirty="0" err="1"/>
              <a:t>kgs</a:t>
            </a:r>
            <a:r>
              <a:rPr lang="en-US" sz="2600" dirty="0"/>
              <a:t>—increase of 38% or 26k (57 </a:t>
            </a:r>
            <a:r>
              <a:rPr lang="en-US" sz="2600" dirty="0" err="1"/>
              <a:t>lbs</a:t>
            </a:r>
            <a:r>
              <a:rPr lang="en-US" sz="2600" dirty="0"/>
              <a:t>)</a:t>
            </a:r>
          </a:p>
          <a:p>
            <a:r>
              <a:rPr lang="en-US" sz="2600" dirty="0"/>
              <a:t>Since 1956, gold medalists have been heavier than the average sprinter every year</a:t>
            </a:r>
          </a:p>
          <a:p>
            <a:r>
              <a:rPr lang="en-US" sz="2600" dirty="0"/>
              <a:t>Fairly-high degree of variance between medal winners from year to year</a:t>
            </a:r>
          </a:p>
          <a:p>
            <a:r>
              <a:rPr lang="en-US" sz="2600" dirty="0"/>
              <a:t>3-time gold medalist Usain Bolt is a very tall strong runner compared to previous medalists dating back to WW2</a:t>
            </a:r>
          </a:p>
        </p:txBody>
      </p:sp>
      <p:pic>
        <p:nvPicPr>
          <p:cNvPr id="7" name="Picture 6">
            <a:extLst>
              <a:ext uri="{FF2B5EF4-FFF2-40B4-BE49-F238E27FC236}">
                <a16:creationId xmlns:a16="http://schemas.microsoft.com/office/drawing/2014/main" id="{8857F4B1-F9D5-46E0-99F5-51D263B23E1F}"/>
              </a:ext>
            </a:extLst>
          </p:cNvPr>
          <p:cNvPicPr>
            <a:picLocks noChangeAspect="1"/>
          </p:cNvPicPr>
          <p:nvPr/>
        </p:nvPicPr>
        <p:blipFill>
          <a:blip r:embed="rId3"/>
          <a:stretch>
            <a:fillRect/>
          </a:stretch>
        </p:blipFill>
        <p:spPr>
          <a:xfrm>
            <a:off x="6834753" y="1305174"/>
            <a:ext cx="4399304" cy="5419011"/>
          </a:xfrm>
          <a:prstGeom prst="rect">
            <a:avLst/>
          </a:prstGeom>
        </p:spPr>
      </p:pic>
      <p:pic>
        <p:nvPicPr>
          <p:cNvPr id="5" name="Picture 4">
            <a:extLst>
              <a:ext uri="{FF2B5EF4-FFF2-40B4-BE49-F238E27FC236}">
                <a16:creationId xmlns:a16="http://schemas.microsoft.com/office/drawing/2014/main" id="{96879114-F06D-FA4D-8733-83E1E2504B4C}"/>
              </a:ext>
            </a:extLst>
          </p:cNvPr>
          <p:cNvPicPr>
            <a:picLocks noChangeAspect="1"/>
          </p:cNvPicPr>
          <p:nvPr/>
        </p:nvPicPr>
        <p:blipFill>
          <a:blip r:embed="rId4"/>
          <a:stretch>
            <a:fillRect/>
          </a:stretch>
        </p:blipFill>
        <p:spPr>
          <a:xfrm>
            <a:off x="9733707" y="215900"/>
            <a:ext cx="2331681" cy="1474788"/>
          </a:xfrm>
          <a:prstGeom prst="rect">
            <a:avLst/>
          </a:prstGeom>
        </p:spPr>
      </p:pic>
    </p:spTree>
    <p:extLst>
      <p:ext uri="{BB962C8B-B14F-4D97-AF65-F5344CB8AC3E}">
        <p14:creationId xmlns:p14="http://schemas.microsoft.com/office/powerpoint/2010/main" val="3980212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DDCF86-B837-C84E-AC23-A2D566C751B1}"/>
              </a:ext>
            </a:extLst>
          </p:cNvPr>
          <p:cNvSpPr>
            <a:spLocks noGrp="1"/>
          </p:cNvSpPr>
          <p:nvPr>
            <p:ph type="title"/>
          </p:nvPr>
        </p:nvSpPr>
        <p:spPr/>
        <p:txBody>
          <a:bodyPr/>
          <a:lstStyle/>
          <a:p>
            <a:r>
              <a:rPr lang="en-US" dirty="0">
                <a:latin typeface="+mn-lt"/>
              </a:rPr>
              <a:t>100M Sprinter Gold - Predictions</a:t>
            </a:r>
          </a:p>
        </p:txBody>
      </p:sp>
      <p:sp>
        <p:nvSpPr>
          <p:cNvPr id="4" name="Content Placeholder 3">
            <a:extLst>
              <a:ext uri="{FF2B5EF4-FFF2-40B4-BE49-F238E27FC236}">
                <a16:creationId xmlns:a16="http://schemas.microsoft.com/office/drawing/2014/main" id="{A64CBAAC-25E8-824F-8EB3-33340EE4EF09}"/>
              </a:ext>
            </a:extLst>
          </p:cNvPr>
          <p:cNvSpPr>
            <a:spLocks noGrp="1"/>
          </p:cNvSpPr>
          <p:nvPr>
            <p:ph idx="1"/>
          </p:nvPr>
        </p:nvSpPr>
        <p:spPr>
          <a:xfrm>
            <a:off x="387458" y="1839913"/>
            <a:ext cx="6123874" cy="4884272"/>
          </a:xfrm>
        </p:spPr>
        <p:txBody>
          <a:bodyPr>
            <a:normAutofit lnSpcReduction="10000"/>
          </a:bodyPr>
          <a:lstStyle/>
          <a:p>
            <a:pPr marL="0" indent="0">
              <a:buNone/>
            </a:pPr>
            <a:r>
              <a:rPr lang="en-US" sz="2600" dirty="0"/>
              <a:t>Does BMI predict 100M sprinter gold medal winners over time?</a:t>
            </a:r>
          </a:p>
          <a:p>
            <a:pPr marL="0" indent="0">
              <a:buNone/>
            </a:pPr>
            <a:endParaRPr lang="en-US" sz="1800" dirty="0"/>
          </a:p>
          <a:p>
            <a:pPr marL="0" indent="0">
              <a:buNone/>
            </a:pPr>
            <a:r>
              <a:rPr lang="en-US" sz="2600" i="1" dirty="0"/>
              <a:t>r</a:t>
            </a:r>
            <a:r>
              <a:rPr lang="en-US" sz="2600" dirty="0"/>
              <a:t> = .51</a:t>
            </a:r>
          </a:p>
          <a:p>
            <a:pPr marL="0" indent="0">
              <a:buNone/>
            </a:pPr>
            <a:r>
              <a:rPr lang="en-US" sz="2600" i="1" dirty="0"/>
              <a:t>r</a:t>
            </a:r>
            <a:r>
              <a:rPr lang="en-US" sz="2600" baseline="30000" dirty="0"/>
              <a:t>2</a:t>
            </a:r>
            <a:r>
              <a:rPr lang="en-US" sz="2600" dirty="0"/>
              <a:t> = .26</a:t>
            </a:r>
          </a:p>
          <a:p>
            <a:pPr marL="0" indent="0">
              <a:buNone/>
            </a:pPr>
            <a:endParaRPr lang="en-US" sz="1800" dirty="0"/>
          </a:p>
          <a:p>
            <a:pPr marL="0" indent="0">
              <a:buNone/>
            </a:pPr>
            <a:r>
              <a:rPr lang="en-US" sz="2600" dirty="0"/>
              <a:t>About 25% of the variation in medal success is accounted for by BMI</a:t>
            </a:r>
          </a:p>
          <a:p>
            <a:pPr marL="0" indent="0">
              <a:buNone/>
            </a:pPr>
            <a:endParaRPr lang="en-US" sz="1800" dirty="0"/>
          </a:p>
          <a:p>
            <a:pPr marL="0" indent="0">
              <a:buNone/>
            </a:pPr>
            <a:r>
              <a:rPr lang="en-US" sz="2600" dirty="0"/>
              <a:t>We can predict with a low degree of certainty that 100M sprinter gold medalist in summer 2020 games will have BMI of 25.3</a:t>
            </a:r>
          </a:p>
          <a:p>
            <a:pPr marL="0" indent="0">
              <a:buNone/>
            </a:pPr>
            <a:endParaRPr lang="en-US" sz="2400" dirty="0"/>
          </a:p>
          <a:p>
            <a:pPr marL="0" indent="0">
              <a:buNone/>
            </a:pPr>
            <a:endParaRPr lang="en-US" sz="2400" dirty="0"/>
          </a:p>
        </p:txBody>
      </p:sp>
      <p:pic>
        <p:nvPicPr>
          <p:cNvPr id="6" name="Picture 5">
            <a:extLst>
              <a:ext uri="{FF2B5EF4-FFF2-40B4-BE49-F238E27FC236}">
                <a16:creationId xmlns:a16="http://schemas.microsoft.com/office/drawing/2014/main" id="{99F881FE-43E5-4E71-9FD6-F4A78268F540}"/>
              </a:ext>
            </a:extLst>
          </p:cNvPr>
          <p:cNvPicPr>
            <a:picLocks noChangeAspect="1"/>
          </p:cNvPicPr>
          <p:nvPr/>
        </p:nvPicPr>
        <p:blipFill>
          <a:blip r:embed="rId3"/>
          <a:stretch>
            <a:fillRect/>
          </a:stretch>
        </p:blipFill>
        <p:spPr>
          <a:xfrm>
            <a:off x="6361107" y="2216261"/>
            <a:ext cx="5813541" cy="3905573"/>
          </a:xfrm>
          <a:prstGeom prst="rect">
            <a:avLst/>
          </a:prstGeom>
        </p:spPr>
      </p:pic>
      <p:pic>
        <p:nvPicPr>
          <p:cNvPr id="7" name="Content Placeholder 4">
            <a:extLst>
              <a:ext uri="{FF2B5EF4-FFF2-40B4-BE49-F238E27FC236}">
                <a16:creationId xmlns:a16="http://schemas.microsoft.com/office/drawing/2014/main" id="{5F70CEA2-4F46-8F47-B720-D5EF7202FA5D}"/>
              </a:ext>
            </a:extLst>
          </p:cNvPr>
          <p:cNvPicPr>
            <a:picLocks noChangeAspect="1"/>
          </p:cNvPicPr>
          <p:nvPr/>
        </p:nvPicPr>
        <p:blipFill>
          <a:blip r:embed="rId4"/>
          <a:stretch>
            <a:fillRect/>
          </a:stretch>
        </p:blipFill>
        <p:spPr>
          <a:xfrm>
            <a:off x="9514795" y="230188"/>
            <a:ext cx="2434167" cy="1460500"/>
          </a:xfrm>
          <a:prstGeom prst="rect">
            <a:avLst/>
          </a:prstGeom>
        </p:spPr>
      </p:pic>
    </p:spTree>
    <p:extLst>
      <p:ext uri="{BB962C8B-B14F-4D97-AF65-F5344CB8AC3E}">
        <p14:creationId xmlns:p14="http://schemas.microsoft.com/office/powerpoint/2010/main" val="1036408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8D84-0C9E-7046-A5BA-6BB227B21B31}"/>
              </a:ext>
            </a:extLst>
          </p:cNvPr>
          <p:cNvSpPr>
            <a:spLocks noGrp="1"/>
          </p:cNvSpPr>
          <p:nvPr>
            <p:ph type="title"/>
          </p:nvPr>
        </p:nvSpPr>
        <p:spPr/>
        <p:txBody>
          <a:bodyPr/>
          <a:lstStyle/>
          <a:p>
            <a:r>
              <a:rPr lang="en-US" dirty="0">
                <a:latin typeface="+mn-lt"/>
              </a:rPr>
              <a:t>GDP Analysis</a:t>
            </a:r>
          </a:p>
        </p:txBody>
      </p:sp>
      <p:sp>
        <p:nvSpPr>
          <p:cNvPr id="3" name="Content Placeholder 2">
            <a:extLst>
              <a:ext uri="{FF2B5EF4-FFF2-40B4-BE49-F238E27FC236}">
                <a16:creationId xmlns:a16="http://schemas.microsoft.com/office/drawing/2014/main" id="{75ECBF6B-A548-204B-BE6F-CB1CE5648C0C}"/>
              </a:ext>
            </a:extLst>
          </p:cNvPr>
          <p:cNvSpPr>
            <a:spLocks noGrp="1"/>
          </p:cNvSpPr>
          <p:nvPr>
            <p:ph idx="1"/>
          </p:nvPr>
        </p:nvSpPr>
        <p:spPr/>
        <p:txBody>
          <a:bodyPr/>
          <a:lstStyle/>
          <a:p>
            <a:pPr marL="0" indent="0">
              <a:buNone/>
            </a:pPr>
            <a:r>
              <a:rPr lang="en-US" sz="3000" dirty="0"/>
              <a:t>Does GDP predict medal success?</a:t>
            </a:r>
          </a:p>
          <a:p>
            <a:r>
              <a:rPr lang="en-US" dirty="0"/>
              <a:t>Sourced GDP data from the World Bank</a:t>
            </a:r>
          </a:p>
          <a:p>
            <a:r>
              <a:rPr lang="en-US" dirty="0"/>
              <a:t>Data munging: how did we handle missing data?</a:t>
            </a:r>
          </a:p>
          <a:p>
            <a:r>
              <a:rPr lang="en-US" dirty="0"/>
              <a:t>Merging clean GDP dataset to the Olympic dataset</a:t>
            </a:r>
          </a:p>
          <a:p>
            <a:r>
              <a:rPr lang="en-US" dirty="0"/>
              <a:t>Performed regression analysis</a:t>
            </a:r>
          </a:p>
        </p:txBody>
      </p:sp>
      <p:pic>
        <p:nvPicPr>
          <p:cNvPr id="4" name="Content Placeholder 4">
            <a:extLst>
              <a:ext uri="{FF2B5EF4-FFF2-40B4-BE49-F238E27FC236}">
                <a16:creationId xmlns:a16="http://schemas.microsoft.com/office/drawing/2014/main" id="{4703F652-8BA8-BE4A-A751-BC35579C7CC6}"/>
              </a:ext>
            </a:extLst>
          </p:cNvPr>
          <p:cNvPicPr>
            <a:picLocks noChangeAspect="1"/>
          </p:cNvPicPr>
          <p:nvPr/>
        </p:nvPicPr>
        <p:blipFill>
          <a:blip r:embed="rId2"/>
          <a:stretch>
            <a:fillRect/>
          </a:stretch>
        </p:blipFill>
        <p:spPr>
          <a:xfrm>
            <a:off x="9861631" y="56989"/>
            <a:ext cx="1724486" cy="1724486"/>
          </a:xfrm>
          <a:prstGeom prst="rect">
            <a:avLst/>
          </a:prstGeom>
        </p:spPr>
      </p:pic>
    </p:spTree>
    <p:extLst>
      <p:ext uri="{BB962C8B-B14F-4D97-AF65-F5344CB8AC3E}">
        <p14:creationId xmlns:p14="http://schemas.microsoft.com/office/powerpoint/2010/main" val="649568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8D84-0C9E-7046-A5BA-6BB227B21B31}"/>
              </a:ext>
            </a:extLst>
          </p:cNvPr>
          <p:cNvSpPr>
            <a:spLocks noGrp="1"/>
          </p:cNvSpPr>
          <p:nvPr>
            <p:ph type="title"/>
          </p:nvPr>
        </p:nvSpPr>
        <p:spPr/>
        <p:txBody>
          <a:bodyPr/>
          <a:lstStyle/>
          <a:p>
            <a:r>
              <a:rPr lang="en-US" dirty="0">
                <a:latin typeface="+mn-lt"/>
              </a:rPr>
              <a:t>GDP Analysis</a:t>
            </a:r>
          </a:p>
        </p:txBody>
      </p:sp>
      <p:pic>
        <p:nvPicPr>
          <p:cNvPr id="4" name="Content Placeholder 4">
            <a:extLst>
              <a:ext uri="{FF2B5EF4-FFF2-40B4-BE49-F238E27FC236}">
                <a16:creationId xmlns:a16="http://schemas.microsoft.com/office/drawing/2014/main" id="{B79011D0-6EEA-2545-ABE4-77AA1D4D3CE9}"/>
              </a:ext>
            </a:extLst>
          </p:cNvPr>
          <p:cNvPicPr>
            <a:picLocks noChangeAspect="1"/>
          </p:cNvPicPr>
          <p:nvPr/>
        </p:nvPicPr>
        <p:blipFill>
          <a:blip r:embed="rId2"/>
          <a:stretch>
            <a:fillRect/>
          </a:stretch>
        </p:blipFill>
        <p:spPr>
          <a:xfrm>
            <a:off x="9862456" y="183480"/>
            <a:ext cx="1801720" cy="1561491"/>
          </a:xfrm>
          <a:prstGeom prst="rect">
            <a:avLst/>
          </a:prstGeom>
        </p:spPr>
      </p:pic>
      <p:pic>
        <p:nvPicPr>
          <p:cNvPr id="8" name="Content Placeholder 6">
            <a:extLst>
              <a:ext uri="{FF2B5EF4-FFF2-40B4-BE49-F238E27FC236}">
                <a16:creationId xmlns:a16="http://schemas.microsoft.com/office/drawing/2014/main" id="{AF5F29F7-A7CD-C343-B68C-3CE0EDF44508}"/>
              </a:ext>
            </a:extLst>
          </p:cNvPr>
          <p:cNvPicPr>
            <a:picLocks noGrp="1" noChangeAspect="1"/>
          </p:cNvPicPr>
          <p:nvPr>
            <p:ph sz="half" idx="1"/>
          </p:nvPr>
        </p:nvPicPr>
        <p:blipFill>
          <a:blip r:embed="rId3"/>
          <a:stretch>
            <a:fillRect/>
          </a:stretch>
        </p:blipFill>
        <p:spPr>
          <a:xfrm>
            <a:off x="137896" y="2572719"/>
            <a:ext cx="6104044" cy="3052022"/>
          </a:xfrm>
          <a:prstGeom prst="rect">
            <a:avLst/>
          </a:prstGeom>
        </p:spPr>
      </p:pic>
      <p:pic>
        <p:nvPicPr>
          <p:cNvPr id="9" name="Content Placeholder 7">
            <a:extLst>
              <a:ext uri="{FF2B5EF4-FFF2-40B4-BE49-F238E27FC236}">
                <a16:creationId xmlns:a16="http://schemas.microsoft.com/office/drawing/2014/main" id="{5A32FCBD-63AD-A34D-A936-F485B6458FAB}"/>
              </a:ext>
            </a:extLst>
          </p:cNvPr>
          <p:cNvPicPr>
            <a:picLocks noGrp="1" noChangeAspect="1"/>
          </p:cNvPicPr>
          <p:nvPr>
            <p:ph sz="half" idx="2"/>
          </p:nvPr>
        </p:nvPicPr>
        <p:blipFill>
          <a:blip r:embed="rId4"/>
          <a:stretch>
            <a:fillRect/>
          </a:stretch>
        </p:blipFill>
        <p:spPr>
          <a:xfrm>
            <a:off x="5950060" y="2572719"/>
            <a:ext cx="6104044" cy="3052022"/>
          </a:xfrm>
          <a:prstGeom prst="rect">
            <a:avLst/>
          </a:prstGeom>
        </p:spPr>
      </p:pic>
      <p:sp>
        <p:nvSpPr>
          <p:cNvPr id="10" name="Text Placeholder 2">
            <a:extLst>
              <a:ext uri="{FF2B5EF4-FFF2-40B4-BE49-F238E27FC236}">
                <a16:creationId xmlns:a16="http://schemas.microsoft.com/office/drawing/2014/main" id="{CD30AC81-2362-6E48-91AE-F494EAB0FC82}"/>
              </a:ext>
            </a:extLst>
          </p:cNvPr>
          <p:cNvSpPr txBox="1">
            <a:spLocks/>
          </p:cNvSpPr>
          <p:nvPr/>
        </p:nvSpPr>
        <p:spPr>
          <a:xfrm>
            <a:off x="498825" y="1926616"/>
            <a:ext cx="5157787" cy="8239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2000 Sydney Olympics (</a:t>
            </a:r>
            <a:r>
              <a:rPr lang="en-US" i="1" dirty="0"/>
              <a:t>r</a:t>
            </a:r>
            <a:r>
              <a:rPr lang="en-US" dirty="0"/>
              <a:t> = 0.60)</a:t>
            </a:r>
            <a:endParaRPr lang="en-MY" dirty="0"/>
          </a:p>
        </p:txBody>
      </p:sp>
      <p:sp>
        <p:nvSpPr>
          <p:cNvPr id="11" name="Text Placeholder 4">
            <a:extLst>
              <a:ext uri="{FF2B5EF4-FFF2-40B4-BE49-F238E27FC236}">
                <a16:creationId xmlns:a16="http://schemas.microsoft.com/office/drawing/2014/main" id="{B2B8BC0F-E56C-624D-85DE-3FD4FDC037B4}"/>
              </a:ext>
            </a:extLst>
          </p:cNvPr>
          <p:cNvSpPr txBox="1">
            <a:spLocks/>
          </p:cNvSpPr>
          <p:nvPr/>
        </p:nvSpPr>
        <p:spPr>
          <a:xfrm>
            <a:off x="6389176" y="1926616"/>
            <a:ext cx="5183188"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2004 Athens Olympics (</a:t>
            </a:r>
            <a:r>
              <a:rPr lang="en-US" i="1" dirty="0"/>
              <a:t>r</a:t>
            </a:r>
            <a:r>
              <a:rPr lang="en-US" dirty="0"/>
              <a:t> = 0.72)</a:t>
            </a:r>
            <a:endParaRPr lang="en-MY" dirty="0"/>
          </a:p>
        </p:txBody>
      </p:sp>
    </p:spTree>
    <p:extLst>
      <p:ext uri="{BB962C8B-B14F-4D97-AF65-F5344CB8AC3E}">
        <p14:creationId xmlns:p14="http://schemas.microsoft.com/office/powerpoint/2010/main" val="2931515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8D84-0C9E-7046-A5BA-6BB227B21B31}"/>
              </a:ext>
            </a:extLst>
          </p:cNvPr>
          <p:cNvSpPr>
            <a:spLocks noGrp="1"/>
          </p:cNvSpPr>
          <p:nvPr>
            <p:ph type="title"/>
          </p:nvPr>
        </p:nvSpPr>
        <p:spPr/>
        <p:txBody>
          <a:bodyPr/>
          <a:lstStyle/>
          <a:p>
            <a:r>
              <a:rPr lang="en-US" dirty="0">
                <a:latin typeface="+mn-lt"/>
              </a:rPr>
              <a:t>GDP Analysis</a:t>
            </a:r>
          </a:p>
        </p:txBody>
      </p:sp>
      <p:pic>
        <p:nvPicPr>
          <p:cNvPr id="12" name="Content Placeholder 6">
            <a:extLst>
              <a:ext uri="{FF2B5EF4-FFF2-40B4-BE49-F238E27FC236}">
                <a16:creationId xmlns:a16="http://schemas.microsoft.com/office/drawing/2014/main" id="{1989D2DD-D12E-AF4F-968B-BCE391F46FF1}"/>
              </a:ext>
            </a:extLst>
          </p:cNvPr>
          <p:cNvPicPr>
            <a:picLocks noGrp="1" noChangeAspect="1"/>
          </p:cNvPicPr>
          <p:nvPr>
            <p:ph sz="half" idx="1"/>
          </p:nvPr>
        </p:nvPicPr>
        <p:blipFill>
          <a:blip r:embed="rId2"/>
          <a:stretch>
            <a:fillRect/>
          </a:stretch>
        </p:blipFill>
        <p:spPr>
          <a:xfrm>
            <a:off x="117825" y="2616132"/>
            <a:ext cx="6081497" cy="3040749"/>
          </a:xfrm>
          <a:prstGeom prst="rect">
            <a:avLst/>
          </a:prstGeom>
        </p:spPr>
      </p:pic>
      <p:pic>
        <p:nvPicPr>
          <p:cNvPr id="13" name="Content Placeholder 7">
            <a:extLst>
              <a:ext uri="{FF2B5EF4-FFF2-40B4-BE49-F238E27FC236}">
                <a16:creationId xmlns:a16="http://schemas.microsoft.com/office/drawing/2014/main" id="{48247CF6-8A28-CC4E-A6DE-5B66F2C1D5B7}"/>
              </a:ext>
            </a:extLst>
          </p:cNvPr>
          <p:cNvPicPr>
            <a:picLocks noGrp="1" noChangeAspect="1"/>
          </p:cNvPicPr>
          <p:nvPr>
            <p:ph sz="half" idx="2"/>
          </p:nvPr>
        </p:nvPicPr>
        <p:blipFill>
          <a:blip r:embed="rId3"/>
          <a:stretch>
            <a:fillRect/>
          </a:stretch>
        </p:blipFill>
        <p:spPr>
          <a:xfrm>
            <a:off x="5992677" y="2616133"/>
            <a:ext cx="6081495" cy="3040748"/>
          </a:xfrm>
          <a:prstGeom prst="rect">
            <a:avLst/>
          </a:prstGeom>
        </p:spPr>
      </p:pic>
      <p:sp>
        <p:nvSpPr>
          <p:cNvPr id="14" name="Text Placeholder 2">
            <a:extLst>
              <a:ext uri="{FF2B5EF4-FFF2-40B4-BE49-F238E27FC236}">
                <a16:creationId xmlns:a16="http://schemas.microsoft.com/office/drawing/2014/main" id="{65ED4A50-EB32-5542-81D7-24D5C5E33919}"/>
              </a:ext>
            </a:extLst>
          </p:cNvPr>
          <p:cNvSpPr txBox="1">
            <a:spLocks/>
          </p:cNvSpPr>
          <p:nvPr/>
        </p:nvSpPr>
        <p:spPr>
          <a:xfrm>
            <a:off x="479608" y="2077621"/>
            <a:ext cx="5157787" cy="8239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2008 Beijing Olympics (</a:t>
            </a:r>
            <a:r>
              <a:rPr lang="en-US" i="1" dirty="0"/>
              <a:t>r</a:t>
            </a:r>
            <a:r>
              <a:rPr lang="en-US" dirty="0"/>
              <a:t> = .80)</a:t>
            </a:r>
            <a:endParaRPr lang="en-MY" dirty="0"/>
          </a:p>
        </p:txBody>
      </p:sp>
      <p:sp>
        <p:nvSpPr>
          <p:cNvPr id="15" name="Text Placeholder 4">
            <a:extLst>
              <a:ext uri="{FF2B5EF4-FFF2-40B4-BE49-F238E27FC236}">
                <a16:creationId xmlns:a16="http://schemas.microsoft.com/office/drawing/2014/main" id="{15BEB2CF-D8CB-9C4F-848C-5E5CAF065DDD}"/>
              </a:ext>
            </a:extLst>
          </p:cNvPr>
          <p:cNvSpPr txBox="1">
            <a:spLocks/>
          </p:cNvSpPr>
          <p:nvPr/>
        </p:nvSpPr>
        <p:spPr>
          <a:xfrm>
            <a:off x="6199322" y="2077621"/>
            <a:ext cx="5183188"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2012 London Olympics (</a:t>
            </a:r>
            <a:r>
              <a:rPr lang="en-US" i="1" dirty="0"/>
              <a:t>r</a:t>
            </a:r>
            <a:r>
              <a:rPr lang="en-US" dirty="0"/>
              <a:t> = 0.83)</a:t>
            </a:r>
            <a:endParaRPr lang="en-MY" dirty="0"/>
          </a:p>
        </p:txBody>
      </p:sp>
      <p:pic>
        <p:nvPicPr>
          <p:cNvPr id="16" name="Content Placeholder 4">
            <a:extLst>
              <a:ext uri="{FF2B5EF4-FFF2-40B4-BE49-F238E27FC236}">
                <a16:creationId xmlns:a16="http://schemas.microsoft.com/office/drawing/2014/main" id="{65D6BCA3-801E-D443-ADB1-F860C5604D39}"/>
              </a:ext>
            </a:extLst>
          </p:cNvPr>
          <p:cNvPicPr>
            <a:picLocks noChangeAspect="1"/>
          </p:cNvPicPr>
          <p:nvPr/>
        </p:nvPicPr>
        <p:blipFill>
          <a:blip r:embed="rId4"/>
          <a:stretch>
            <a:fillRect/>
          </a:stretch>
        </p:blipFill>
        <p:spPr>
          <a:xfrm>
            <a:off x="10000527" y="79543"/>
            <a:ext cx="1875522" cy="1696306"/>
          </a:xfrm>
          <a:prstGeom prst="rect">
            <a:avLst/>
          </a:prstGeom>
        </p:spPr>
      </p:pic>
    </p:spTree>
    <p:extLst>
      <p:ext uri="{BB962C8B-B14F-4D97-AF65-F5344CB8AC3E}">
        <p14:creationId xmlns:p14="http://schemas.microsoft.com/office/powerpoint/2010/main" val="283454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8D84-0C9E-7046-A5BA-6BB227B21B31}"/>
              </a:ext>
            </a:extLst>
          </p:cNvPr>
          <p:cNvSpPr>
            <a:spLocks noGrp="1"/>
          </p:cNvSpPr>
          <p:nvPr>
            <p:ph type="title"/>
          </p:nvPr>
        </p:nvSpPr>
        <p:spPr/>
        <p:txBody>
          <a:bodyPr/>
          <a:lstStyle/>
          <a:p>
            <a:r>
              <a:rPr lang="en-US" dirty="0">
                <a:latin typeface="+mn-lt"/>
              </a:rPr>
              <a:t>GDP Analysis</a:t>
            </a:r>
          </a:p>
        </p:txBody>
      </p:sp>
      <p:pic>
        <p:nvPicPr>
          <p:cNvPr id="5" name="Content Placeholder 4">
            <a:extLst>
              <a:ext uri="{FF2B5EF4-FFF2-40B4-BE49-F238E27FC236}">
                <a16:creationId xmlns:a16="http://schemas.microsoft.com/office/drawing/2014/main" id="{D87BA135-038E-BA4C-8862-66F9B416716A}"/>
              </a:ext>
            </a:extLst>
          </p:cNvPr>
          <p:cNvPicPr>
            <a:picLocks noChangeAspect="1"/>
          </p:cNvPicPr>
          <p:nvPr/>
        </p:nvPicPr>
        <p:blipFill>
          <a:blip r:embed="rId2"/>
          <a:stretch>
            <a:fillRect/>
          </a:stretch>
        </p:blipFill>
        <p:spPr>
          <a:xfrm>
            <a:off x="9198159" y="58055"/>
            <a:ext cx="2689042" cy="1632633"/>
          </a:xfrm>
          <a:prstGeom prst="rect">
            <a:avLst/>
          </a:prstGeom>
        </p:spPr>
      </p:pic>
      <p:pic>
        <p:nvPicPr>
          <p:cNvPr id="7" name="Content Placeholder 3">
            <a:extLst>
              <a:ext uri="{FF2B5EF4-FFF2-40B4-BE49-F238E27FC236}">
                <a16:creationId xmlns:a16="http://schemas.microsoft.com/office/drawing/2014/main" id="{F12B958D-3E63-A44E-AC10-2E72AA4D13C9}"/>
              </a:ext>
            </a:extLst>
          </p:cNvPr>
          <p:cNvPicPr>
            <a:picLocks noGrp="1" noChangeAspect="1"/>
          </p:cNvPicPr>
          <p:nvPr>
            <p:ph idx="1"/>
          </p:nvPr>
        </p:nvPicPr>
        <p:blipFill>
          <a:blip r:embed="rId3"/>
          <a:stretch>
            <a:fillRect/>
          </a:stretch>
        </p:blipFill>
        <p:spPr>
          <a:xfrm>
            <a:off x="1596326" y="1997758"/>
            <a:ext cx="9302028" cy="4651015"/>
          </a:xfrm>
          <a:prstGeom prst="rect">
            <a:avLst/>
          </a:prstGeom>
        </p:spPr>
      </p:pic>
      <p:sp>
        <p:nvSpPr>
          <p:cNvPr id="4" name="TextBox 3">
            <a:extLst>
              <a:ext uri="{FF2B5EF4-FFF2-40B4-BE49-F238E27FC236}">
                <a16:creationId xmlns:a16="http://schemas.microsoft.com/office/drawing/2014/main" id="{D08380CB-F69A-2C4F-9F00-AED8A3AC9AE1}"/>
              </a:ext>
            </a:extLst>
          </p:cNvPr>
          <p:cNvSpPr txBox="1"/>
          <p:nvPr/>
        </p:nvSpPr>
        <p:spPr>
          <a:xfrm>
            <a:off x="3603029" y="1474538"/>
            <a:ext cx="4450385" cy="523220"/>
          </a:xfrm>
          <a:prstGeom prst="rect">
            <a:avLst/>
          </a:prstGeom>
          <a:noFill/>
        </p:spPr>
        <p:txBody>
          <a:bodyPr wrap="none" rtlCol="0">
            <a:spAutoFit/>
          </a:bodyPr>
          <a:lstStyle/>
          <a:p>
            <a:r>
              <a:rPr lang="en-US" sz="2800" dirty="0"/>
              <a:t>2016 Rio Olympics (</a:t>
            </a:r>
            <a:r>
              <a:rPr lang="en-US" sz="2800" i="1" dirty="0"/>
              <a:t>r</a:t>
            </a:r>
            <a:r>
              <a:rPr lang="en-US" sz="2800" dirty="0"/>
              <a:t> = 0.86)</a:t>
            </a:r>
          </a:p>
        </p:txBody>
      </p:sp>
    </p:spTree>
    <p:extLst>
      <p:ext uri="{BB962C8B-B14F-4D97-AF65-F5344CB8AC3E}">
        <p14:creationId xmlns:p14="http://schemas.microsoft.com/office/powerpoint/2010/main" val="419382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8D84-0C9E-7046-A5BA-6BB227B21B31}"/>
              </a:ext>
            </a:extLst>
          </p:cNvPr>
          <p:cNvSpPr>
            <a:spLocks noGrp="1"/>
          </p:cNvSpPr>
          <p:nvPr>
            <p:ph type="title"/>
          </p:nvPr>
        </p:nvSpPr>
        <p:spPr/>
        <p:txBody>
          <a:bodyPr/>
          <a:lstStyle/>
          <a:p>
            <a:r>
              <a:rPr lang="en-US" dirty="0">
                <a:latin typeface="+mn-lt"/>
              </a:rPr>
              <a:t>GDP Analysis</a:t>
            </a:r>
          </a:p>
        </p:txBody>
      </p:sp>
      <p:graphicFrame>
        <p:nvGraphicFramePr>
          <p:cNvPr id="4" name="Content Placeholder 3">
            <a:extLst>
              <a:ext uri="{FF2B5EF4-FFF2-40B4-BE49-F238E27FC236}">
                <a16:creationId xmlns:a16="http://schemas.microsoft.com/office/drawing/2014/main" id="{33321903-3E94-DB49-BED3-7DDDE59D2721}"/>
              </a:ext>
            </a:extLst>
          </p:cNvPr>
          <p:cNvGraphicFramePr>
            <a:graphicFrameLocks noGrp="1"/>
          </p:cNvGraphicFramePr>
          <p:nvPr>
            <p:ph idx="1"/>
            <p:extLst>
              <p:ext uri="{D42A27DB-BD31-4B8C-83A1-F6EECF244321}">
                <p14:modId xmlns:p14="http://schemas.microsoft.com/office/powerpoint/2010/main" val="1975709523"/>
              </p:ext>
            </p:extLst>
          </p:nvPr>
        </p:nvGraphicFramePr>
        <p:xfrm>
          <a:off x="838200" y="1825625"/>
          <a:ext cx="10515600" cy="298704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553642639"/>
                    </a:ext>
                  </a:extLst>
                </a:gridCol>
                <a:gridCol w="5257800">
                  <a:extLst>
                    <a:ext uri="{9D8B030D-6E8A-4147-A177-3AD203B41FA5}">
                      <a16:colId xmlns:a16="http://schemas.microsoft.com/office/drawing/2014/main" val="2662102996"/>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i="1" dirty="0"/>
                        <a:t>r</a:t>
                      </a:r>
                      <a:r>
                        <a:rPr lang="en-US" sz="2200" i="1" baseline="30000" dirty="0"/>
                        <a:t>2</a:t>
                      </a:r>
                      <a:r>
                        <a:rPr lang="en-US" sz="2200" baseline="30000" dirty="0"/>
                        <a:t> </a:t>
                      </a:r>
                      <a:r>
                        <a:rPr lang="en-US" sz="2200" baseline="0" dirty="0"/>
                        <a:t> of GDP Regressed on Medal Count by Summer Games</a:t>
                      </a:r>
                      <a:endParaRPr lang="en-US" sz="2200" baseline="30000" dirty="0"/>
                    </a:p>
                  </a:txBody>
                  <a:tcPr/>
                </a:tc>
                <a:tc hMerge="1">
                  <a:txBody>
                    <a:bodyPr/>
                    <a:lstStyle/>
                    <a:p>
                      <a:endParaRPr lang="en-US" sz="2200" baseline="30000" dirty="0"/>
                    </a:p>
                  </a:txBody>
                  <a:tcPr/>
                </a:tc>
                <a:extLst>
                  <a:ext uri="{0D108BD9-81ED-4DB2-BD59-A6C34878D82A}">
                    <a16:rowId xmlns:a16="http://schemas.microsoft.com/office/drawing/2014/main" val="2206379512"/>
                  </a:ext>
                </a:extLst>
              </a:tr>
              <a:tr h="370840">
                <a:tc>
                  <a:txBody>
                    <a:bodyPr/>
                    <a:lstStyle/>
                    <a:p>
                      <a:pPr algn="ctr"/>
                      <a:r>
                        <a:rPr lang="en-US" sz="2200" b="1" dirty="0"/>
                        <a:t>Summer Games</a:t>
                      </a:r>
                    </a:p>
                  </a:txBody>
                  <a:tcPr/>
                </a:tc>
                <a:tc>
                  <a:txBody>
                    <a:bodyPr/>
                    <a:lstStyle/>
                    <a:p>
                      <a:pPr algn="ctr"/>
                      <a:r>
                        <a:rPr lang="en-US" sz="2200" b="1" i="1" dirty="0"/>
                        <a:t>r</a:t>
                      </a:r>
                      <a:r>
                        <a:rPr lang="en-US" sz="2200" b="1" baseline="30000" dirty="0"/>
                        <a:t>2</a:t>
                      </a:r>
                    </a:p>
                  </a:txBody>
                  <a:tcPr/>
                </a:tc>
                <a:extLst>
                  <a:ext uri="{0D108BD9-81ED-4DB2-BD59-A6C34878D82A}">
                    <a16:rowId xmlns:a16="http://schemas.microsoft.com/office/drawing/2014/main" val="128080359"/>
                  </a:ext>
                </a:extLst>
              </a:tr>
              <a:tr h="370840">
                <a:tc>
                  <a:txBody>
                    <a:bodyPr/>
                    <a:lstStyle/>
                    <a:p>
                      <a:r>
                        <a:rPr lang="en-US" sz="2200" dirty="0"/>
                        <a:t>2000 Sydney</a:t>
                      </a:r>
                    </a:p>
                  </a:txBody>
                  <a:tcPr/>
                </a:tc>
                <a:tc>
                  <a:txBody>
                    <a:bodyPr/>
                    <a:lstStyle/>
                    <a:p>
                      <a:r>
                        <a:rPr lang="en-US" sz="2200" dirty="0"/>
                        <a:t>.36</a:t>
                      </a:r>
                    </a:p>
                  </a:txBody>
                  <a:tcPr/>
                </a:tc>
                <a:extLst>
                  <a:ext uri="{0D108BD9-81ED-4DB2-BD59-A6C34878D82A}">
                    <a16:rowId xmlns:a16="http://schemas.microsoft.com/office/drawing/2014/main" val="2763028095"/>
                  </a:ext>
                </a:extLst>
              </a:tr>
              <a:tr h="370840">
                <a:tc>
                  <a:txBody>
                    <a:bodyPr/>
                    <a:lstStyle/>
                    <a:p>
                      <a:r>
                        <a:rPr lang="en-US" sz="2200" dirty="0"/>
                        <a:t>2004 Athens</a:t>
                      </a:r>
                    </a:p>
                  </a:txBody>
                  <a:tcPr/>
                </a:tc>
                <a:tc>
                  <a:txBody>
                    <a:bodyPr/>
                    <a:lstStyle/>
                    <a:p>
                      <a:r>
                        <a:rPr lang="en-US" sz="2200" dirty="0"/>
                        <a:t>.52</a:t>
                      </a:r>
                    </a:p>
                  </a:txBody>
                  <a:tcPr/>
                </a:tc>
                <a:extLst>
                  <a:ext uri="{0D108BD9-81ED-4DB2-BD59-A6C34878D82A}">
                    <a16:rowId xmlns:a16="http://schemas.microsoft.com/office/drawing/2014/main" val="2350023430"/>
                  </a:ext>
                </a:extLst>
              </a:tr>
              <a:tr h="370840">
                <a:tc>
                  <a:txBody>
                    <a:bodyPr/>
                    <a:lstStyle/>
                    <a:p>
                      <a:r>
                        <a:rPr lang="en-US" sz="2200" dirty="0"/>
                        <a:t>2008 Beijing</a:t>
                      </a:r>
                    </a:p>
                  </a:txBody>
                  <a:tcPr/>
                </a:tc>
                <a:tc>
                  <a:txBody>
                    <a:bodyPr/>
                    <a:lstStyle/>
                    <a:p>
                      <a:r>
                        <a:rPr lang="en-US" sz="2200" dirty="0"/>
                        <a:t>.65</a:t>
                      </a:r>
                    </a:p>
                  </a:txBody>
                  <a:tcPr/>
                </a:tc>
                <a:extLst>
                  <a:ext uri="{0D108BD9-81ED-4DB2-BD59-A6C34878D82A}">
                    <a16:rowId xmlns:a16="http://schemas.microsoft.com/office/drawing/2014/main" val="2467337794"/>
                  </a:ext>
                </a:extLst>
              </a:tr>
              <a:tr h="370840">
                <a:tc>
                  <a:txBody>
                    <a:bodyPr/>
                    <a:lstStyle/>
                    <a:p>
                      <a:r>
                        <a:rPr lang="en-US" sz="2200" dirty="0"/>
                        <a:t>2012 London</a:t>
                      </a:r>
                    </a:p>
                  </a:txBody>
                  <a:tcPr/>
                </a:tc>
                <a:tc>
                  <a:txBody>
                    <a:bodyPr/>
                    <a:lstStyle/>
                    <a:p>
                      <a:r>
                        <a:rPr lang="en-US" sz="2200" dirty="0"/>
                        <a:t>.69</a:t>
                      </a:r>
                    </a:p>
                  </a:txBody>
                  <a:tcPr/>
                </a:tc>
                <a:extLst>
                  <a:ext uri="{0D108BD9-81ED-4DB2-BD59-A6C34878D82A}">
                    <a16:rowId xmlns:a16="http://schemas.microsoft.com/office/drawing/2014/main" val="2272713262"/>
                  </a:ext>
                </a:extLst>
              </a:tr>
              <a:tr h="370840">
                <a:tc>
                  <a:txBody>
                    <a:bodyPr/>
                    <a:lstStyle/>
                    <a:p>
                      <a:r>
                        <a:rPr lang="en-US" sz="2200" dirty="0"/>
                        <a:t>2016 Rio de Janeiro</a:t>
                      </a:r>
                    </a:p>
                  </a:txBody>
                  <a:tcPr/>
                </a:tc>
                <a:tc>
                  <a:txBody>
                    <a:bodyPr/>
                    <a:lstStyle/>
                    <a:p>
                      <a:r>
                        <a:rPr lang="en-US" sz="2200" dirty="0"/>
                        <a:t>.75</a:t>
                      </a:r>
                    </a:p>
                  </a:txBody>
                  <a:tcPr/>
                </a:tc>
                <a:extLst>
                  <a:ext uri="{0D108BD9-81ED-4DB2-BD59-A6C34878D82A}">
                    <a16:rowId xmlns:a16="http://schemas.microsoft.com/office/drawing/2014/main" val="1242511547"/>
                  </a:ext>
                </a:extLst>
              </a:tr>
            </a:tbl>
          </a:graphicData>
        </a:graphic>
      </p:graphicFrame>
      <p:pic>
        <p:nvPicPr>
          <p:cNvPr id="5" name="Content Placeholder 5">
            <a:extLst>
              <a:ext uri="{FF2B5EF4-FFF2-40B4-BE49-F238E27FC236}">
                <a16:creationId xmlns:a16="http://schemas.microsoft.com/office/drawing/2014/main" id="{63C39AB1-0DF0-7149-9AFC-AAB96B097DC3}"/>
              </a:ext>
            </a:extLst>
          </p:cNvPr>
          <p:cNvPicPr>
            <a:picLocks noChangeAspect="1"/>
          </p:cNvPicPr>
          <p:nvPr/>
        </p:nvPicPr>
        <p:blipFill>
          <a:blip r:embed="rId2"/>
          <a:stretch>
            <a:fillRect/>
          </a:stretch>
        </p:blipFill>
        <p:spPr>
          <a:xfrm>
            <a:off x="10072185" y="63722"/>
            <a:ext cx="1681199" cy="1681199"/>
          </a:xfrm>
          <a:prstGeom prst="rect">
            <a:avLst/>
          </a:prstGeom>
        </p:spPr>
      </p:pic>
    </p:spTree>
    <p:extLst>
      <p:ext uri="{BB962C8B-B14F-4D97-AF65-F5344CB8AC3E}">
        <p14:creationId xmlns:p14="http://schemas.microsoft.com/office/powerpoint/2010/main" val="30709628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8D84-0C9E-7046-A5BA-6BB227B21B31}"/>
              </a:ext>
            </a:extLst>
          </p:cNvPr>
          <p:cNvSpPr>
            <a:spLocks noGrp="1"/>
          </p:cNvSpPr>
          <p:nvPr>
            <p:ph type="title"/>
          </p:nvPr>
        </p:nvSpPr>
        <p:spPr/>
        <p:txBody>
          <a:bodyPr/>
          <a:lstStyle/>
          <a:p>
            <a:r>
              <a:rPr lang="en-US" dirty="0">
                <a:latin typeface="+mn-lt"/>
              </a:rPr>
              <a:t>GDP Analysis</a:t>
            </a:r>
          </a:p>
        </p:txBody>
      </p:sp>
      <p:graphicFrame>
        <p:nvGraphicFramePr>
          <p:cNvPr id="4" name="Content Placeholder 3">
            <a:extLst>
              <a:ext uri="{FF2B5EF4-FFF2-40B4-BE49-F238E27FC236}">
                <a16:creationId xmlns:a16="http://schemas.microsoft.com/office/drawing/2014/main" id="{33321903-3E94-DB49-BED3-7DDDE59D2721}"/>
              </a:ext>
            </a:extLst>
          </p:cNvPr>
          <p:cNvGraphicFramePr>
            <a:graphicFrameLocks noGrp="1"/>
          </p:cNvGraphicFramePr>
          <p:nvPr>
            <p:ph idx="1"/>
            <p:extLst>
              <p:ext uri="{D42A27DB-BD31-4B8C-83A1-F6EECF244321}">
                <p14:modId xmlns:p14="http://schemas.microsoft.com/office/powerpoint/2010/main" val="4083340214"/>
              </p:ext>
            </p:extLst>
          </p:nvPr>
        </p:nvGraphicFramePr>
        <p:xfrm>
          <a:off x="838200" y="1825625"/>
          <a:ext cx="10515600" cy="256032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553642639"/>
                    </a:ext>
                  </a:extLst>
                </a:gridCol>
                <a:gridCol w="5257800">
                  <a:extLst>
                    <a:ext uri="{9D8B030D-6E8A-4147-A177-3AD203B41FA5}">
                      <a16:colId xmlns:a16="http://schemas.microsoft.com/office/drawing/2014/main" val="2662102996"/>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i="1" dirty="0"/>
                        <a:t>r</a:t>
                      </a:r>
                      <a:r>
                        <a:rPr lang="en-US" sz="2200" i="1" baseline="30000" dirty="0"/>
                        <a:t>2</a:t>
                      </a:r>
                      <a:r>
                        <a:rPr lang="en-US" sz="2200" baseline="30000" dirty="0"/>
                        <a:t> </a:t>
                      </a:r>
                      <a:r>
                        <a:rPr lang="en-US" sz="2200" baseline="0" dirty="0"/>
                        <a:t> of GDP Regressed on Medal Count by Winter Games</a:t>
                      </a:r>
                      <a:endParaRPr lang="en-US" sz="2200" baseline="30000" dirty="0"/>
                    </a:p>
                  </a:txBody>
                  <a:tcPr/>
                </a:tc>
                <a:tc hMerge="1">
                  <a:txBody>
                    <a:bodyPr/>
                    <a:lstStyle/>
                    <a:p>
                      <a:endParaRPr lang="en-US" sz="2200" baseline="30000" dirty="0"/>
                    </a:p>
                  </a:txBody>
                  <a:tcPr/>
                </a:tc>
                <a:extLst>
                  <a:ext uri="{0D108BD9-81ED-4DB2-BD59-A6C34878D82A}">
                    <a16:rowId xmlns:a16="http://schemas.microsoft.com/office/drawing/2014/main" val="2206379512"/>
                  </a:ext>
                </a:extLst>
              </a:tr>
              <a:tr h="370840">
                <a:tc>
                  <a:txBody>
                    <a:bodyPr/>
                    <a:lstStyle/>
                    <a:p>
                      <a:pPr algn="ctr"/>
                      <a:r>
                        <a:rPr lang="en-US" sz="2200" b="1" dirty="0"/>
                        <a:t>Winter Games</a:t>
                      </a:r>
                    </a:p>
                  </a:txBody>
                  <a:tcPr/>
                </a:tc>
                <a:tc>
                  <a:txBody>
                    <a:bodyPr/>
                    <a:lstStyle/>
                    <a:p>
                      <a:pPr algn="ctr"/>
                      <a:r>
                        <a:rPr lang="en-US" sz="2200" b="1" i="1" dirty="0"/>
                        <a:t>r</a:t>
                      </a:r>
                      <a:r>
                        <a:rPr lang="en-US" sz="2200" b="1" baseline="30000" dirty="0"/>
                        <a:t>2</a:t>
                      </a:r>
                    </a:p>
                  </a:txBody>
                  <a:tcPr/>
                </a:tc>
                <a:extLst>
                  <a:ext uri="{0D108BD9-81ED-4DB2-BD59-A6C34878D82A}">
                    <a16:rowId xmlns:a16="http://schemas.microsoft.com/office/drawing/2014/main" val="128080359"/>
                  </a:ext>
                </a:extLst>
              </a:tr>
              <a:tr h="370840">
                <a:tc>
                  <a:txBody>
                    <a:bodyPr/>
                    <a:lstStyle/>
                    <a:p>
                      <a:r>
                        <a:rPr lang="en-US" sz="2200" dirty="0"/>
                        <a:t>2002 Salt Lake City</a:t>
                      </a:r>
                    </a:p>
                  </a:txBody>
                  <a:tcPr/>
                </a:tc>
                <a:tc>
                  <a:txBody>
                    <a:bodyPr/>
                    <a:lstStyle/>
                    <a:p>
                      <a:r>
                        <a:rPr lang="en-US" sz="2200" dirty="0"/>
                        <a:t>.27</a:t>
                      </a:r>
                    </a:p>
                  </a:txBody>
                  <a:tcPr/>
                </a:tc>
                <a:extLst>
                  <a:ext uri="{0D108BD9-81ED-4DB2-BD59-A6C34878D82A}">
                    <a16:rowId xmlns:a16="http://schemas.microsoft.com/office/drawing/2014/main" val="2763028095"/>
                  </a:ext>
                </a:extLst>
              </a:tr>
              <a:tr h="370840">
                <a:tc>
                  <a:txBody>
                    <a:bodyPr/>
                    <a:lstStyle/>
                    <a:p>
                      <a:r>
                        <a:rPr lang="en-US" sz="2200" dirty="0"/>
                        <a:t>2006 Torino</a:t>
                      </a:r>
                    </a:p>
                  </a:txBody>
                  <a:tcPr/>
                </a:tc>
                <a:tc>
                  <a:txBody>
                    <a:bodyPr/>
                    <a:lstStyle/>
                    <a:p>
                      <a:r>
                        <a:rPr lang="en-US" sz="2200" dirty="0"/>
                        <a:t>.15</a:t>
                      </a:r>
                    </a:p>
                  </a:txBody>
                  <a:tcPr/>
                </a:tc>
                <a:extLst>
                  <a:ext uri="{0D108BD9-81ED-4DB2-BD59-A6C34878D82A}">
                    <a16:rowId xmlns:a16="http://schemas.microsoft.com/office/drawing/2014/main" val="2350023430"/>
                  </a:ext>
                </a:extLst>
              </a:tr>
              <a:tr h="370840">
                <a:tc>
                  <a:txBody>
                    <a:bodyPr/>
                    <a:lstStyle/>
                    <a:p>
                      <a:r>
                        <a:rPr lang="en-US" sz="2200" dirty="0"/>
                        <a:t>2010 Vancouver</a:t>
                      </a:r>
                    </a:p>
                  </a:txBody>
                  <a:tcPr/>
                </a:tc>
                <a:tc>
                  <a:txBody>
                    <a:bodyPr/>
                    <a:lstStyle/>
                    <a:p>
                      <a:r>
                        <a:rPr lang="en-US" sz="2200" dirty="0"/>
                        <a:t>.36</a:t>
                      </a:r>
                    </a:p>
                  </a:txBody>
                  <a:tcPr/>
                </a:tc>
                <a:extLst>
                  <a:ext uri="{0D108BD9-81ED-4DB2-BD59-A6C34878D82A}">
                    <a16:rowId xmlns:a16="http://schemas.microsoft.com/office/drawing/2014/main" val="2467337794"/>
                  </a:ext>
                </a:extLst>
              </a:tr>
              <a:tr h="370840">
                <a:tc>
                  <a:txBody>
                    <a:bodyPr/>
                    <a:lstStyle/>
                    <a:p>
                      <a:r>
                        <a:rPr lang="en-US" sz="2200" dirty="0"/>
                        <a:t>2012 Sochi</a:t>
                      </a:r>
                    </a:p>
                  </a:txBody>
                  <a:tcPr/>
                </a:tc>
                <a:tc>
                  <a:txBody>
                    <a:bodyPr/>
                    <a:lstStyle/>
                    <a:p>
                      <a:r>
                        <a:rPr lang="en-US" sz="2200" dirty="0"/>
                        <a:t>.17</a:t>
                      </a:r>
                    </a:p>
                  </a:txBody>
                  <a:tcPr/>
                </a:tc>
                <a:extLst>
                  <a:ext uri="{0D108BD9-81ED-4DB2-BD59-A6C34878D82A}">
                    <a16:rowId xmlns:a16="http://schemas.microsoft.com/office/drawing/2014/main" val="2272713262"/>
                  </a:ext>
                </a:extLst>
              </a:tr>
            </a:tbl>
          </a:graphicData>
        </a:graphic>
      </p:graphicFrame>
      <p:pic>
        <p:nvPicPr>
          <p:cNvPr id="6" name="Content Placeholder 5">
            <a:extLst>
              <a:ext uri="{FF2B5EF4-FFF2-40B4-BE49-F238E27FC236}">
                <a16:creationId xmlns:a16="http://schemas.microsoft.com/office/drawing/2014/main" id="{4FED1DDC-0A42-F846-ABDB-98BEA983FECA}"/>
              </a:ext>
            </a:extLst>
          </p:cNvPr>
          <p:cNvPicPr>
            <a:picLocks noChangeAspect="1"/>
          </p:cNvPicPr>
          <p:nvPr/>
        </p:nvPicPr>
        <p:blipFill>
          <a:blip r:embed="rId3"/>
          <a:stretch>
            <a:fillRect/>
          </a:stretch>
        </p:blipFill>
        <p:spPr>
          <a:xfrm>
            <a:off x="10116764" y="237536"/>
            <a:ext cx="1450054" cy="1453152"/>
          </a:xfrm>
          <a:prstGeom prst="rect">
            <a:avLst/>
          </a:prstGeom>
        </p:spPr>
      </p:pic>
    </p:spTree>
    <p:extLst>
      <p:ext uri="{BB962C8B-B14F-4D97-AF65-F5344CB8AC3E}">
        <p14:creationId xmlns:p14="http://schemas.microsoft.com/office/powerpoint/2010/main" val="18961001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8D84-0C9E-7046-A5BA-6BB227B21B31}"/>
              </a:ext>
            </a:extLst>
          </p:cNvPr>
          <p:cNvSpPr>
            <a:spLocks noGrp="1"/>
          </p:cNvSpPr>
          <p:nvPr>
            <p:ph type="title"/>
          </p:nvPr>
        </p:nvSpPr>
        <p:spPr/>
        <p:txBody>
          <a:bodyPr/>
          <a:lstStyle/>
          <a:p>
            <a:r>
              <a:rPr lang="en-US" dirty="0">
                <a:latin typeface="+mn-lt"/>
              </a:rPr>
              <a:t>Hosting</a:t>
            </a:r>
          </a:p>
        </p:txBody>
      </p:sp>
      <p:sp>
        <p:nvSpPr>
          <p:cNvPr id="3" name="Content Placeholder 2">
            <a:extLst>
              <a:ext uri="{FF2B5EF4-FFF2-40B4-BE49-F238E27FC236}">
                <a16:creationId xmlns:a16="http://schemas.microsoft.com/office/drawing/2014/main" id="{75ECBF6B-A548-204B-BE6F-CB1CE5648C0C}"/>
              </a:ext>
            </a:extLst>
          </p:cNvPr>
          <p:cNvSpPr>
            <a:spLocks noGrp="1"/>
          </p:cNvSpPr>
          <p:nvPr>
            <p:ph idx="1"/>
          </p:nvPr>
        </p:nvSpPr>
        <p:spPr/>
        <p:txBody>
          <a:bodyPr/>
          <a:lstStyle/>
          <a:p>
            <a:pPr marL="0" indent="0">
              <a:buNone/>
            </a:pPr>
            <a:r>
              <a:rPr lang="en-US" dirty="0"/>
              <a:t>Hosting versus Medal Count…is there a correlation?</a:t>
            </a:r>
          </a:p>
          <a:p>
            <a:r>
              <a:rPr lang="en-US" dirty="0"/>
              <a:t>Filter the data for post WWII</a:t>
            </a:r>
          </a:p>
          <a:p>
            <a:r>
              <a:rPr lang="en-US" dirty="0"/>
              <a:t>Divide the medal results into summer and winter games</a:t>
            </a:r>
          </a:p>
          <a:p>
            <a:r>
              <a:rPr lang="en-US" dirty="0"/>
              <a:t>Concentrate on the summer games in anticipation of Tokyo 2020</a:t>
            </a:r>
          </a:p>
          <a:p>
            <a:r>
              <a:rPr lang="en-US" dirty="0"/>
              <a:t>Find data for host countries and years: </a:t>
            </a:r>
            <a:r>
              <a:rPr lang="en-US" dirty="0">
                <a:hlinkClick r:id="rId2"/>
              </a:rPr>
              <a:t>https://www.downloadexcelfiles.com/wo_en/download-excel-file-list-olympic-host-cities#.XjW0N2hKhPY</a:t>
            </a:r>
            <a:endParaRPr lang="en-US" dirty="0"/>
          </a:p>
          <a:p>
            <a:r>
              <a:rPr lang="en-US" dirty="0"/>
              <a:t>Verify the data with Wikipedia</a:t>
            </a:r>
          </a:p>
          <a:p>
            <a:pPr marL="0" indent="0">
              <a:buNone/>
            </a:pPr>
            <a:endParaRPr lang="en-US" dirty="0"/>
          </a:p>
        </p:txBody>
      </p:sp>
      <p:pic>
        <p:nvPicPr>
          <p:cNvPr id="6" name="Content Placeholder 4">
            <a:extLst>
              <a:ext uri="{FF2B5EF4-FFF2-40B4-BE49-F238E27FC236}">
                <a16:creationId xmlns:a16="http://schemas.microsoft.com/office/drawing/2014/main" id="{D6E71A47-D9E9-984A-ABCB-4178E6AAD13D}"/>
              </a:ext>
            </a:extLst>
          </p:cNvPr>
          <p:cNvPicPr>
            <a:picLocks noChangeAspect="1"/>
          </p:cNvPicPr>
          <p:nvPr/>
        </p:nvPicPr>
        <p:blipFill>
          <a:blip r:embed="rId3"/>
          <a:stretch>
            <a:fillRect/>
          </a:stretch>
        </p:blipFill>
        <p:spPr>
          <a:xfrm>
            <a:off x="9172444" y="153869"/>
            <a:ext cx="3019556" cy="1626786"/>
          </a:xfrm>
          <a:prstGeom prst="rect">
            <a:avLst/>
          </a:prstGeom>
        </p:spPr>
      </p:pic>
    </p:spTree>
    <p:extLst>
      <p:ext uri="{BB962C8B-B14F-4D97-AF65-F5344CB8AC3E}">
        <p14:creationId xmlns:p14="http://schemas.microsoft.com/office/powerpoint/2010/main" val="611575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DDCF86-B837-C84E-AC23-A2D566C751B1}"/>
              </a:ext>
            </a:extLst>
          </p:cNvPr>
          <p:cNvSpPr>
            <a:spLocks noGrp="1"/>
          </p:cNvSpPr>
          <p:nvPr>
            <p:ph type="title"/>
          </p:nvPr>
        </p:nvSpPr>
        <p:spPr/>
        <p:txBody>
          <a:bodyPr/>
          <a:lstStyle/>
          <a:p>
            <a:r>
              <a:rPr lang="en-US" dirty="0">
                <a:latin typeface="+mn-lt"/>
              </a:rPr>
              <a:t>Motivation</a:t>
            </a:r>
          </a:p>
        </p:txBody>
      </p:sp>
      <p:sp>
        <p:nvSpPr>
          <p:cNvPr id="4" name="Content Placeholder 3">
            <a:extLst>
              <a:ext uri="{FF2B5EF4-FFF2-40B4-BE49-F238E27FC236}">
                <a16:creationId xmlns:a16="http://schemas.microsoft.com/office/drawing/2014/main" id="{A64CBAAC-25E8-824F-8EB3-33340EE4EF09}"/>
              </a:ext>
            </a:extLst>
          </p:cNvPr>
          <p:cNvSpPr>
            <a:spLocks noGrp="1"/>
          </p:cNvSpPr>
          <p:nvPr>
            <p:ph idx="1"/>
          </p:nvPr>
        </p:nvSpPr>
        <p:spPr>
          <a:xfrm>
            <a:off x="838200" y="1393902"/>
            <a:ext cx="10515600" cy="5330283"/>
          </a:xfrm>
        </p:spPr>
        <p:txBody>
          <a:bodyPr>
            <a:normAutofit/>
          </a:bodyPr>
          <a:lstStyle/>
          <a:p>
            <a:r>
              <a:rPr lang="en-US" dirty="0"/>
              <a:t>Basis</a:t>
            </a:r>
          </a:p>
          <a:p>
            <a:pPr lvl="1"/>
            <a:r>
              <a:rPr lang="en-US" dirty="0"/>
              <a:t>2020 Tokyo Olympic games</a:t>
            </a:r>
          </a:p>
          <a:p>
            <a:pPr lvl="1"/>
            <a:r>
              <a:rPr lang="en-US" dirty="0"/>
              <a:t>Apparent lack of Olympic research, especially prediction</a:t>
            </a:r>
          </a:p>
          <a:p>
            <a:pPr lvl="1"/>
            <a:r>
              <a:rPr lang="en-US" dirty="0"/>
              <a:t>Interested in identifying factors that predict medal success</a:t>
            </a:r>
          </a:p>
          <a:p>
            <a:pPr marL="457200" lvl="1" indent="0">
              <a:buNone/>
            </a:pPr>
            <a:endParaRPr lang="en-US" sz="1600" dirty="0"/>
          </a:p>
          <a:p>
            <a:r>
              <a:rPr lang="en-US" dirty="0"/>
              <a:t>Goals</a:t>
            </a:r>
          </a:p>
          <a:p>
            <a:pPr lvl="1"/>
            <a:r>
              <a:rPr lang="en-US" dirty="0">
                <a:solidFill>
                  <a:srgbClr val="161516"/>
                </a:solidFill>
              </a:rPr>
              <a:t>Gender differences</a:t>
            </a:r>
          </a:p>
          <a:p>
            <a:pPr lvl="1"/>
            <a:r>
              <a:rPr lang="en-US" dirty="0">
                <a:solidFill>
                  <a:srgbClr val="161516"/>
                </a:solidFill>
              </a:rPr>
              <a:t>Is GDP predictive of medal success?</a:t>
            </a:r>
          </a:p>
          <a:p>
            <a:pPr lvl="1"/>
            <a:r>
              <a:rPr lang="en-US" dirty="0">
                <a:solidFill>
                  <a:srgbClr val="161516"/>
                </a:solidFill>
              </a:rPr>
              <a:t>Is there a host-country advantage?</a:t>
            </a:r>
          </a:p>
          <a:p>
            <a:pPr lvl="1"/>
            <a:r>
              <a:rPr lang="en-US" dirty="0">
                <a:solidFill>
                  <a:srgbClr val="161516"/>
                </a:solidFill>
              </a:rPr>
              <a:t>Does body mass index (BMI) predict medal success? </a:t>
            </a:r>
          </a:p>
          <a:p>
            <a:pPr lvl="2"/>
            <a:r>
              <a:rPr lang="en-US" sz="2200" dirty="0">
                <a:solidFill>
                  <a:srgbClr val="161516"/>
                </a:solidFill>
              </a:rPr>
              <a:t>Specifically with respect to men’s 100 yard dash</a:t>
            </a:r>
          </a:p>
        </p:txBody>
      </p:sp>
      <p:pic>
        <p:nvPicPr>
          <p:cNvPr id="5" name="Picture 4">
            <a:extLst>
              <a:ext uri="{FF2B5EF4-FFF2-40B4-BE49-F238E27FC236}">
                <a16:creationId xmlns:a16="http://schemas.microsoft.com/office/drawing/2014/main" id="{96879114-F06D-FA4D-8733-83E1E2504B4C}"/>
              </a:ext>
            </a:extLst>
          </p:cNvPr>
          <p:cNvPicPr>
            <a:picLocks noChangeAspect="1"/>
          </p:cNvPicPr>
          <p:nvPr/>
        </p:nvPicPr>
        <p:blipFill>
          <a:blip r:embed="rId3"/>
          <a:stretch>
            <a:fillRect/>
          </a:stretch>
        </p:blipFill>
        <p:spPr>
          <a:xfrm>
            <a:off x="9733707" y="215900"/>
            <a:ext cx="2331681" cy="1474788"/>
          </a:xfrm>
          <a:prstGeom prst="rect">
            <a:avLst/>
          </a:prstGeom>
        </p:spPr>
      </p:pic>
    </p:spTree>
    <p:extLst>
      <p:ext uri="{BB962C8B-B14F-4D97-AF65-F5344CB8AC3E}">
        <p14:creationId xmlns:p14="http://schemas.microsoft.com/office/powerpoint/2010/main" val="275888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8D84-0C9E-7046-A5BA-6BB227B21B31}"/>
              </a:ext>
            </a:extLst>
          </p:cNvPr>
          <p:cNvSpPr>
            <a:spLocks noGrp="1"/>
          </p:cNvSpPr>
          <p:nvPr>
            <p:ph type="title"/>
          </p:nvPr>
        </p:nvSpPr>
        <p:spPr/>
        <p:txBody>
          <a:bodyPr/>
          <a:lstStyle/>
          <a:p>
            <a:r>
              <a:rPr lang="en-US" dirty="0">
                <a:latin typeface="+mn-lt"/>
              </a:rPr>
              <a:t>Hosting</a:t>
            </a:r>
          </a:p>
        </p:txBody>
      </p:sp>
      <p:sp>
        <p:nvSpPr>
          <p:cNvPr id="3" name="Content Placeholder 2">
            <a:extLst>
              <a:ext uri="{FF2B5EF4-FFF2-40B4-BE49-F238E27FC236}">
                <a16:creationId xmlns:a16="http://schemas.microsoft.com/office/drawing/2014/main" id="{75ECBF6B-A548-204B-BE6F-CB1CE5648C0C}"/>
              </a:ext>
            </a:extLst>
          </p:cNvPr>
          <p:cNvSpPr>
            <a:spLocks noGrp="1"/>
          </p:cNvSpPr>
          <p:nvPr>
            <p:ph idx="1"/>
          </p:nvPr>
        </p:nvSpPr>
        <p:spPr>
          <a:xfrm>
            <a:off x="838200" y="1686143"/>
            <a:ext cx="10515600" cy="493369"/>
          </a:xfrm>
        </p:spPr>
        <p:txBody>
          <a:bodyPr/>
          <a:lstStyle/>
          <a:p>
            <a:r>
              <a:rPr lang="en-US" dirty="0"/>
              <a:t>A question occurs: what countries field the largest teams?</a:t>
            </a:r>
          </a:p>
        </p:txBody>
      </p:sp>
      <p:pic>
        <p:nvPicPr>
          <p:cNvPr id="6" name="Picture 5" descr="A picture containing fence&#10;&#10;Description automatically generated">
            <a:extLst>
              <a:ext uri="{FF2B5EF4-FFF2-40B4-BE49-F238E27FC236}">
                <a16:creationId xmlns:a16="http://schemas.microsoft.com/office/drawing/2014/main" id="{4FC03423-3D09-40F6-BB24-449037FA288C}"/>
              </a:ext>
            </a:extLst>
          </p:cNvPr>
          <p:cNvPicPr>
            <a:picLocks noChangeAspect="1"/>
          </p:cNvPicPr>
          <p:nvPr/>
        </p:nvPicPr>
        <p:blipFill>
          <a:blip r:embed="rId2"/>
          <a:stretch>
            <a:fillRect/>
          </a:stretch>
        </p:blipFill>
        <p:spPr>
          <a:xfrm>
            <a:off x="3660010" y="2251418"/>
            <a:ext cx="3601824" cy="3601824"/>
          </a:xfrm>
          <a:prstGeom prst="rect">
            <a:avLst/>
          </a:prstGeom>
        </p:spPr>
      </p:pic>
      <p:sp>
        <p:nvSpPr>
          <p:cNvPr id="7" name="Content Placeholder 2">
            <a:extLst>
              <a:ext uri="{FF2B5EF4-FFF2-40B4-BE49-F238E27FC236}">
                <a16:creationId xmlns:a16="http://schemas.microsoft.com/office/drawing/2014/main" id="{BE026DEA-A6A4-4334-AD81-EBD4972CE98E}"/>
              </a:ext>
            </a:extLst>
          </p:cNvPr>
          <p:cNvSpPr txBox="1">
            <a:spLocks/>
          </p:cNvSpPr>
          <p:nvPr/>
        </p:nvSpPr>
        <p:spPr>
          <a:xfrm>
            <a:off x="838200" y="5884238"/>
            <a:ext cx="10515600" cy="4933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Nothing too deep here, what else can we uncover?</a:t>
            </a:r>
          </a:p>
        </p:txBody>
      </p:sp>
      <p:pic>
        <p:nvPicPr>
          <p:cNvPr id="8" name="Content Placeholder 4">
            <a:extLst>
              <a:ext uri="{FF2B5EF4-FFF2-40B4-BE49-F238E27FC236}">
                <a16:creationId xmlns:a16="http://schemas.microsoft.com/office/drawing/2014/main" id="{C0A5315E-7329-1345-AD18-664F2062E3CC}"/>
              </a:ext>
            </a:extLst>
          </p:cNvPr>
          <p:cNvPicPr>
            <a:picLocks noChangeAspect="1"/>
          </p:cNvPicPr>
          <p:nvPr/>
        </p:nvPicPr>
        <p:blipFill>
          <a:blip r:embed="rId3"/>
          <a:stretch>
            <a:fillRect/>
          </a:stretch>
        </p:blipFill>
        <p:spPr>
          <a:xfrm>
            <a:off x="9357193" y="102134"/>
            <a:ext cx="2757586" cy="1723491"/>
          </a:xfrm>
          <a:prstGeom prst="rect">
            <a:avLst/>
          </a:prstGeom>
        </p:spPr>
      </p:pic>
    </p:spTree>
    <p:extLst>
      <p:ext uri="{BB962C8B-B14F-4D97-AF65-F5344CB8AC3E}">
        <p14:creationId xmlns:p14="http://schemas.microsoft.com/office/powerpoint/2010/main" val="33548824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8D84-0C9E-7046-A5BA-6BB227B21B31}"/>
              </a:ext>
            </a:extLst>
          </p:cNvPr>
          <p:cNvSpPr>
            <a:spLocks noGrp="1"/>
          </p:cNvSpPr>
          <p:nvPr>
            <p:ph type="title"/>
          </p:nvPr>
        </p:nvSpPr>
        <p:spPr>
          <a:xfrm>
            <a:off x="838200" y="365125"/>
            <a:ext cx="10515600" cy="1325563"/>
          </a:xfrm>
        </p:spPr>
        <p:txBody>
          <a:bodyPr/>
          <a:lstStyle/>
          <a:p>
            <a:r>
              <a:rPr lang="en-US" dirty="0">
                <a:latin typeface="+mn-lt"/>
              </a:rPr>
              <a:t>Hosting</a:t>
            </a:r>
          </a:p>
        </p:txBody>
      </p:sp>
      <p:sp>
        <p:nvSpPr>
          <p:cNvPr id="3" name="Content Placeholder 2">
            <a:extLst>
              <a:ext uri="{FF2B5EF4-FFF2-40B4-BE49-F238E27FC236}">
                <a16:creationId xmlns:a16="http://schemas.microsoft.com/office/drawing/2014/main" id="{75ECBF6B-A548-204B-BE6F-CB1CE5648C0C}"/>
              </a:ext>
            </a:extLst>
          </p:cNvPr>
          <p:cNvSpPr>
            <a:spLocks noGrp="1"/>
          </p:cNvSpPr>
          <p:nvPr>
            <p:ph idx="1"/>
          </p:nvPr>
        </p:nvSpPr>
        <p:spPr>
          <a:xfrm>
            <a:off x="838200" y="1794629"/>
            <a:ext cx="10515600" cy="795027"/>
          </a:xfrm>
        </p:spPr>
        <p:txBody>
          <a:bodyPr>
            <a:normAutofit lnSpcReduction="10000"/>
          </a:bodyPr>
          <a:lstStyle/>
          <a:p>
            <a:r>
              <a:rPr lang="en-US" dirty="0"/>
              <a:t>A question occurs: can we predict which countries will lead in the medal count in 2020?</a:t>
            </a:r>
          </a:p>
        </p:txBody>
      </p:sp>
      <p:pic>
        <p:nvPicPr>
          <p:cNvPr id="5" name="Content Placeholder 4">
            <a:extLst>
              <a:ext uri="{FF2B5EF4-FFF2-40B4-BE49-F238E27FC236}">
                <a16:creationId xmlns:a16="http://schemas.microsoft.com/office/drawing/2014/main" id="{D6594D46-DB9A-274D-BF2B-26FCAB7ABE54}"/>
              </a:ext>
            </a:extLst>
          </p:cNvPr>
          <p:cNvPicPr>
            <a:picLocks noChangeAspect="1"/>
          </p:cNvPicPr>
          <p:nvPr/>
        </p:nvPicPr>
        <p:blipFill>
          <a:blip r:embed="rId2"/>
          <a:stretch>
            <a:fillRect/>
          </a:stretch>
        </p:blipFill>
        <p:spPr>
          <a:xfrm>
            <a:off x="10406439" y="114975"/>
            <a:ext cx="1034711" cy="1653770"/>
          </a:xfrm>
          <a:prstGeom prst="rect">
            <a:avLst/>
          </a:prstGeom>
        </p:spPr>
      </p:pic>
      <p:pic>
        <p:nvPicPr>
          <p:cNvPr id="6" name="Picture 5" descr="A close up of text on a white background&#10;&#10;Description automatically generated">
            <a:extLst>
              <a:ext uri="{FF2B5EF4-FFF2-40B4-BE49-F238E27FC236}">
                <a16:creationId xmlns:a16="http://schemas.microsoft.com/office/drawing/2014/main" id="{DB40B46D-9778-408F-853F-2FC58650A433}"/>
              </a:ext>
            </a:extLst>
          </p:cNvPr>
          <p:cNvPicPr>
            <a:picLocks noChangeAspect="1"/>
          </p:cNvPicPr>
          <p:nvPr/>
        </p:nvPicPr>
        <p:blipFill>
          <a:blip r:embed="rId3"/>
          <a:stretch>
            <a:fillRect/>
          </a:stretch>
        </p:blipFill>
        <p:spPr>
          <a:xfrm>
            <a:off x="2720579" y="2450174"/>
            <a:ext cx="5487650" cy="3658433"/>
          </a:xfrm>
          <a:prstGeom prst="rect">
            <a:avLst/>
          </a:prstGeom>
        </p:spPr>
      </p:pic>
      <p:sp>
        <p:nvSpPr>
          <p:cNvPr id="7" name="Content Placeholder 2">
            <a:extLst>
              <a:ext uri="{FF2B5EF4-FFF2-40B4-BE49-F238E27FC236}">
                <a16:creationId xmlns:a16="http://schemas.microsoft.com/office/drawing/2014/main" id="{173D8997-7ECD-4D10-AB0F-8B83AAEE9B88}"/>
              </a:ext>
            </a:extLst>
          </p:cNvPr>
          <p:cNvSpPr txBox="1">
            <a:spLocks/>
          </p:cNvSpPr>
          <p:nvPr/>
        </p:nvSpPr>
        <p:spPr>
          <a:xfrm>
            <a:off x="838200" y="6095361"/>
            <a:ext cx="10515600" cy="795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This leads us to a deeper question…</a:t>
            </a:r>
          </a:p>
        </p:txBody>
      </p:sp>
    </p:spTree>
    <p:extLst>
      <p:ext uri="{BB962C8B-B14F-4D97-AF65-F5344CB8AC3E}">
        <p14:creationId xmlns:p14="http://schemas.microsoft.com/office/powerpoint/2010/main" val="2468703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8D84-0C9E-7046-A5BA-6BB227B21B31}"/>
              </a:ext>
            </a:extLst>
          </p:cNvPr>
          <p:cNvSpPr>
            <a:spLocks noGrp="1"/>
          </p:cNvSpPr>
          <p:nvPr>
            <p:ph type="title"/>
          </p:nvPr>
        </p:nvSpPr>
        <p:spPr/>
        <p:txBody>
          <a:bodyPr/>
          <a:lstStyle/>
          <a:p>
            <a:r>
              <a:rPr lang="en-US" dirty="0">
                <a:latin typeface="+mn-lt"/>
              </a:rPr>
              <a:t>Hosting</a:t>
            </a:r>
          </a:p>
        </p:txBody>
      </p:sp>
      <p:sp>
        <p:nvSpPr>
          <p:cNvPr id="3" name="Content Placeholder 2">
            <a:extLst>
              <a:ext uri="{FF2B5EF4-FFF2-40B4-BE49-F238E27FC236}">
                <a16:creationId xmlns:a16="http://schemas.microsoft.com/office/drawing/2014/main" id="{75ECBF6B-A548-204B-BE6F-CB1CE5648C0C}"/>
              </a:ext>
            </a:extLst>
          </p:cNvPr>
          <p:cNvSpPr>
            <a:spLocks noGrp="1"/>
          </p:cNvSpPr>
          <p:nvPr>
            <p:ph idx="1"/>
          </p:nvPr>
        </p:nvSpPr>
        <p:spPr>
          <a:xfrm>
            <a:off x="838200" y="1825625"/>
            <a:ext cx="10515600" cy="4667250"/>
          </a:xfrm>
        </p:spPr>
        <p:txBody>
          <a:bodyPr>
            <a:normAutofit/>
          </a:bodyPr>
          <a:lstStyle/>
          <a:p>
            <a:r>
              <a:rPr lang="en-US" dirty="0"/>
              <a:t>A question occurs: does hosting the games lead to an increase in medal count?</a:t>
            </a:r>
          </a:p>
          <a:p>
            <a:r>
              <a:rPr lang="en-US" dirty="0"/>
              <a:t>A problem creeps up: the distribution of medals does not appear to be normal (backed up by SciPy’s </a:t>
            </a:r>
            <a:r>
              <a:rPr lang="en-US" dirty="0" err="1"/>
              <a:t>normaltest</a:t>
            </a:r>
            <a:r>
              <a:rPr lang="en-US" dirty="0"/>
              <a:t>()).</a:t>
            </a:r>
          </a:p>
          <a:p>
            <a:r>
              <a:rPr lang="en-US" dirty="0"/>
              <a:t>The solution: take the difference in a country’s medal count between the years when a country hosted the summer games and the average of the summer games before and after.</a:t>
            </a:r>
          </a:p>
          <a:p>
            <a:r>
              <a:rPr lang="en-US" dirty="0"/>
              <a:t>Apply the Wilcoxon test to this new dataset (SciPy’s </a:t>
            </a:r>
            <a:r>
              <a:rPr lang="en-US" dirty="0" err="1"/>
              <a:t>wilcoxon</a:t>
            </a:r>
            <a:r>
              <a:rPr lang="en-US" dirty="0"/>
              <a:t>())</a:t>
            </a:r>
          </a:p>
          <a:p>
            <a:r>
              <a:rPr lang="en-US" dirty="0"/>
              <a:t>According to this test, we </a:t>
            </a:r>
            <a:r>
              <a:rPr lang="en-US" b="1" dirty="0"/>
              <a:t>reject</a:t>
            </a:r>
            <a:r>
              <a:rPr lang="en-US" dirty="0"/>
              <a:t> the </a:t>
            </a:r>
            <a:r>
              <a:rPr lang="en-US"/>
              <a:t>null hypothesis.</a:t>
            </a:r>
            <a:endParaRPr lang="en-US" dirty="0"/>
          </a:p>
        </p:txBody>
      </p:sp>
      <p:pic>
        <p:nvPicPr>
          <p:cNvPr id="5" name="Content Placeholder 4">
            <a:extLst>
              <a:ext uri="{FF2B5EF4-FFF2-40B4-BE49-F238E27FC236}">
                <a16:creationId xmlns:a16="http://schemas.microsoft.com/office/drawing/2014/main" id="{EB1AAC6A-6EAE-D742-B0A3-0352FE578932}"/>
              </a:ext>
            </a:extLst>
          </p:cNvPr>
          <p:cNvPicPr>
            <a:picLocks noChangeAspect="1"/>
          </p:cNvPicPr>
          <p:nvPr/>
        </p:nvPicPr>
        <p:blipFill>
          <a:blip r:embed="rId2"/>
          <a:stretch>
            <a:fillRect/>
          </a:stretch>
        </p:blipFill>
        <p:spPr>
          <a:xfrm>
            <a:off x="9668656" y="149394"/>
            <a:ext cx="2523344" cy="1636189"/>
          </a:xfrm>
          <a:prstGeom prst="rect">
            <a:avLst/>
          </a:prstGeom>
        </p:spPr>
      </p:pic>
    </p:spTree>
    <p:extLst>
      <p:ext uri="{BB962C8B-B14F-4D97-AF65-F5344CB8AC3E}">
        <p14:creationId xmlns:p14="http://schemas.microsoft.com/office/powerpoint/2010/main" val="40491911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8D84-0C9E-7046-A5BA-6BB227B21B31}"/>
              </a:ext>
            </a:extLst>
          </p:cNvPr>
          <p:cNvSpPr>
            <a:spLocks noGrp="1"/>
          </p:cNvSpPr>
          <p:nvPr>
            <p:ph type="title"/>
          </p:nvPr>
        </p:nvSpPr>
        <p:spPr/>
        <p:txBody>
          <a:bodyPr/>
          <a:lstStyle/>
          <a:p>
            <a:r>
              <a:rPr lang="en-US" dirty="0">
                <a:latin typeface="+mn-lt"/>
              </a:rPr>
              <a:t>Post Mortem</a:t>
            </a:r>
          </a:p>
        </p:txBody>
      </p:sp>
      <p:sp>
        <p:nvSpPr>
          <p:cNvPr id="3" name="Content Placeholder 2">
            <a:extLst>
              <a:ext uri="{FF2B5EF4-FFF2-40B4-BE49-F238E27FC236}">
                <a16:creationId xmlns:a16="http://schemas.microsoft.com/office/drawing/2014/main" id="{75ECBF6B-A548-204B-BE6F-CB1CE5648C0C}"/>
              </a:ext>
            </a:extLst>
          </p:cNvPr>
          <p:cNvSpPr>
            <a:spLocks noGrp="1"/>
          </p:cNvSpPr>
          <p:nvPr>
            <p:ph idx="1"/>
          </p:nvPr>
        </p:nvSpPr>
        <p:spPr>
          <a:xfrm>
            <a:off x="838200" y="1427356"/>
            <a:ext cx="10515600" cy="4749607"/>
          </a:xfrm>
        </p:spPr>
        <p:txBody>
          <a:bodyPr/>
          <a:lstStyle/>
          <a:p>
            <a:r>
              <a:rPr lang="en-US" dirty="0"/>
              <a:t>Problems</a:t>
            </a:r>
          </a:p>
          <a:p>
            <a:pPr lvl="1"/>
            <a:r>
              <a:rPr lang="en-US" dirty="0"/>
              <a:t>Difficulty locating API</a:t>
            </a:r>
          </a:p>
          <a:p>
            <a:pPr lvl="1"/>
            <a:r>
              <a:rPr lang="en-US" dirty="0"/>
              <a:t>Coding is hard</a:t>
            </a:r>
          </a:p>
          <a:p>
            <a:pPr marL="457200" lvl="1" indent="0">
              <a:buNone/>
            </a:pPr>
            <a:endParaRPr lang="en-US" sz="2000" dirty="0"/>
          </a:p>
          <a:p>
            <a:r>
              <a:rPr lang="en-US" dirty="0"/>
              <a:t>Further Questions</a:t>
            </a:r>
          </a:p>
          <a:p>
            <a:pPr lvl="1"/>
            <a:r>
              <a:rPr lang="en-US" dirty="0"/>
              <a:t>Identify additional factors that could be predictive of success</a:t>
            </a:r>
          </a:p>
          <a:p>
            <a:pPr lvl="2"/>
            <a:r>
              <a:rPr lang="en-US" dirty="0"/>
              <a:t>Professional sports leagues</a:t>
            </a:r>
          </a:p>
          <a:p>
            <a:pPr lvl="2"/>
            <a:r>
              <a:rPr lang="en-US" dirty="0"/>
              <a:t>Performance enhancing drugs</a:t>
            </a:r>
          </a:p>
          <a:p>
            <a:pPr lvl="2"/>
            <a:r>
              <a:rPr lang="en-US" dirty="0"/>
              <a:t>Country size</a:t>
            </a:r>
          </a:p>
          <a:p>
            <a:pPr lvl="1"/>
            <a:endParaRPr lang="en-US" dirty="0"/>
          </a:p>
        </p:txBody>
      </p:sp>
      <p:pic>
        <p:nvPicPr>
          <p:cNvPr id="5" name="Content Placeholder 4">
            <a:extLst>
              <a:ext uri="{FF2B5EF4-FFF2-40B4-BE49-F238E27FC236}">
                <a16:creationId xmlns:a16="http://schemas.microsoft.com/office/drawing/2014/main" id="{E09C1D8B-BAB1-7F41-A72F-2464AFACB50B}"/>
              </a:ext>
            </a:extLst>
          </p:cNvPr>
          <p:cNvPicPr>
            <a:picLocks noChangeAspect="1"/>
          </p:cNvPicPr>
          <p:nvPr/>
        </p:nvPicPr>
        <p:blipFill>
          <a:blip r:embed="rId2"/>
          <a:stretch>
            <a:fillRect/>
          </a:stretch>
        </p:blipFill>
        <p:spPr>
          <a:xfrm>
            <a:off x="10398034" y="113635"/>
            <a:ext cx="1058092" cy="1607486"/>
          </a:xfrm>
          <a:prstGeom prst="rect">
            <a:avLst/>
          </a:prstGeom>
        </p:spPr>
      </p:pic>
    </p:spTree>
    <p:extLst>
      <p:ext uri="{BB962C8B-B14F-4D97-AF65-F5344CB8AC3E}">
        <p14:creationId xmlns:p14="http://schemas.microsoft.com/office/powerpoint/2010/main" val="332227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F884DB-01BB-864F-B170-69B836E59875}"/>
              </a:ext>
            </a:extLst>
          </p:cNvPr>
          <p:cNvSpPr>
            <a:spLocks noGrp="1"/>
          </p:cNvSpPr>
          <p:nvPr>
            <p:ph type="title"/>
          </p:nvPr>
        </p:nvSpPr>
        <p:spPr>
          <a:xfrm>
            <a:off x="3423577" y="1229707"/>
            <a:ext cx="6005513" cy="1260763"/>
          </a:xfrm>
        </p:spPr>
        <p:txBody>
          <a:bodyPr>
            <a:noAutofit/>
          </a:bodyPr>
          <a:lstStyle/>
          <a:p>
            <a:pPr algn="ctr"/>
            <a:r>
              <a:rPr lang="en-US" sz="2400" b="1" dirty="0">
                <a:latin typeface="+mn-lt"/>
              </a:rPr>
              <a:t>My Olympic Dream</a:t>
            </a:r>
            <a:br>
              <a:rPr lang="en-US" sz="2200" dirty="0">
                <a:latin typeface="+mn-lt"/>
              </a:rPr>
            </a:br>
            <a:r>
              <a:rPr lang="en-US" sz="2200" dirty="0">
                <a:latin typeface="+mn-lt"/>
              </a:rPr>
              <a:t>Performed by Pearl Jam ( 1996 fan club single)</a:t>
            </a:r>
            <a:br>
              <a:rPr lang="en-US" sz="2400" dirty="0">
                <a:latin typeface="+mn-lt"/>
              </a:rPr>
            </a:br>
            <a:r>
              <a:rPr lang="en-US" sz="2200" dirty="0">
                <a:latin typeface="+mn-lt"/>
              </a:rPr>
              <a:t>Written by Pearl Jam Sound Engineer Nick </a:t>
            </a:r>
            <a:r>
              <a:rPr lang="en-US" sz="2200" dirty="0" err="1">
                <a:latin typeface="+mn-lt"/>
              </a:rPr>
              <a:t>Didia</a:t>
            </a:r>
            <a:endParaRPr lang="en-US" sz="2200" dirty="0">
              <a:latin typeface="+mn-lt"/>
            </a:endParaRPr>
          </a:p>
        </p:txBody>
      </p:sp>
      <p:pic>
        <p:nvPicPr>
          <p:cNvPr id="2" name="1-11 Olympic Platinum.mp3">
            <a:hlinkClick r:id="" action="ppaction://media"/>
            <a:extLst>
              <a:ext uri="{FF2B5EF4-FFF2-40B4-BE49-F238E27FC236}">
                <a16:creationId xmlns:a16="http://schemas.microsoft.com/office/drawing/2014/main" id="{68CF05CE-214B-7345-AE4F-2409B3CCD97B}"/>
              </a:ext>
            </a:extLst>
          </p:cNvPr>
          <p:cNvPicPr>
            <a:picLocks noChangeAspect="1"/>
          </p:cNvPicPr>
          <p:nvPr>
            <a:audioFile r:link="rId2"/>
            <p:extLst>
              <p:ext uri="{DAA4B4D4-6D71-4841-9C94-3DE7FCFB9230}">
                <p14:media xmlns:p14="http://schemas.microsoft.com/office/powerpoint/2010/main" r:embed="rId1">
                  <p14:fade in="250"/>
                </p14:media>
              </p:ext>
            </p:extLst>
          </p:nvPr>
        </p:nvPicPr>
        <p:blipFill>
          <a:blip r:embed="rId4"/>
          <a:stretch>
            <a:fillRect/>
          </a:stretch>
        </p:blipFill>
        <p:spPr>
          <a:xfrm>
            <a:off x="10541000" y="5525770"/>
            <a:ext cx="812800" cy="812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Content Placeholder 10">
            <a:extLst>
              <a:ext uri="{FF2B5EF4-FFF2-40B4-BE49-F238E27FC236}">
                <a16:creationId xmlns:a16="http://schemas.microsoft.com/office/drawing/2014/main" id="{0DCC6F26-9A7E-7147-8E4E-3BD7075C20BC}"/>
              </a:ext>
            </a:extLst>
          </p:cNvPr>
          <p:cNvPicPr>
            <a:picLocks noGrp="1" noChangeAspect="1"/>
          </p:cNvPicPr>
          <p:nvPr>
            <p:ph sz="half" idx="1"/>
          </p:nvPr>
        </p:nvPicPr>
        <p:blipFill>
          <a:blip r:embed="rId5"/>
          <a:stretch>
            <a:fillRect/>
          </a:stretch>
        </p:blipFill>
        <p:spPr>
          <a:xfrm>
            <a:off x="2456090" y="2490470"/>
            <a:ext cx="3848100" cy="3848100"/>
          </a:xfrm>
        </p:spPr>
      </p:pic>
      <p:pic>
        <p:nvPicPr>
          <p:cNvPr id="13" name="Content Placeholder 12">
            <a:extLst>
              <a:ext uri="{FF2B5EF4-FFF2-40B4-BE49-F238E27FC236}">
                <a16:creationId xmlns:a16="http://schemas.microsoft.com/office/drawing/2014/main" id="{856C03C1-4024-7C42-BDA0-FE65BC9D6D40}"/>
              </a:ext>
            </a:extLst>
          </p:cNvPr>
          <p:cNvPicPr>
            <a:picLocks noGrp="1" noChangeAspect="1"/>
          </p:cNvPicPr>
          <p:nvPr>
            <p:ph sz="half" idx="2"/>
          </p:nvPr>
        </p:nvPicPr>
        <p:blipFill>
          <a:blip r:embed="rId6"/>
          <a:stretch>
            <a:fillRect/>
          </a:stretch>
        </p:blipFill>
        <p:spPr>
          <a:xfrm>
            <a:off x="6548476" y="2490470"/>
            <a:ext cx="3846844" cy="3846844"/>
          </a:xfrm>
        </p:spPr>
      </p:pic>
      <p:sp>
        <p:nvSpPr>
          <p:cNvPr id="6" name="Title 1">
            <a:extLst>
              <a:ext uri="{FF2B5EF4-FFF2-40B4-BE49-F238E27FC236}">
                <a16:creationId xmlns:a16="http://schemas.microsoft.com/office/drawing/2014/main" id="{44ABF34D-2991-C644-B56C-FBD48BAE8E0D}"/>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Questions</a:t>
            </a:r>
          </a:p>
        </p:txBody>
      </p:sp>
    </p:spTree>
    <p:extLst>
      <p:ext uri="{BB962C8B-B14F-4D97-AF65-F5344CB8AC3E}">
        <p14:creationId xmlns:p14="http://schemas.microsoft.com/office/powerpoint/2010/main" val="2165198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8D84-0C9E-7046-A5BA-6BB227B21B31}"/>
              </a:ext>
            </a:extLst>
          </p:cNvPr>
          <p:cNvSpPr>
            <a:spLocks noGrp="1"/>
          </p:cNvSpPr>
          <p:nvPr>
            <p:ph type="title"/>
          </p:nvPr>
        </p:nvSpPr>
        <p:spPr/>
        <p:txBody>
          <a:bodyPr/>
          <a:lstStyle/>
          <a:p>
            <a:r>
              <a:rPr lang="en-US" dirty="0">
                <a:latin typeface="+mn-lt"/>
              </a:rPr>
              <a:t>Age Analysis</a:t>
            </a:r>
          </a:p>
        </p:txBody>
      </p:sp>
      <p:pic>
        <p:nvPicPr>
          <p:cNvPr id="13" name="Content Placeholder 12">
            <a:extLst>
              <a:ext uri="{FF2B5EF4-FFF2-40B4-BE49-F238E27FC236}">
                <a16:creationId xmlns:a16="http://schemas.microsoft.com/office/drawing/2014/main" id="{7C1D286E-009E-5549-92FD-27FA79E80D23}"/>
              </a:ext>
            </a:extLst>
          </p:cNvPr>
          <p:cNvPicPr>
            <a:picLocks noGrp="1" noChangeAspect="1"/>
          </p:cNvPicPr>
          <p:nvPr>
            <p:ph sz="half" idx="1"/>
          </p:nvPr>
        </p:nvPicPr>
        <p:blipFill>
          <a:blip r:embed="rId2"/>
          <a:stretch>
            <a:fillRect/>
          </a:stretch>
        </p:blipFill>
        <p:spPr>
          <a:xfrm>
            <a:off x="0" y="1686662"/>
            <a:ext cx="6172200" cy="4408713"/>
          </a:xfrm>
        </p:spPr>
      </p:pic>
      <p:pic>
        <p:nvPicPr>
          <p:cNvPr id="15" name="Content Placeholder 14">
            <a:extLst>
              <a:ext uri="{FF2B5EF4-FFF2-40B4-BE49-F238E27FC236}">
                <a16:creationId xmlns:a16="http://schemas.microsoft.com/office/drawing/2014/main" id="{2FC35602-D4F3-304A-A6B1-EDE8BFE8770D}"/>
              </a:ext>
            </a:extLst>
          </p:cNvPr>
          <p:cNvPicPr>
            <a:picLocks noGrp="1" noChangeAspect="1"/>
          </p:cNvPicPr>
          <p:nvPr>
            <p:ph sz="half" idx="2"/>
          </p:nvPr>
        </p:nvPicPr>
        <p:blipFill>
          <a:blip r:embed="rId3"/>
          <a:stretch>
            <a:fillRect/>
          </a:stretch>
        </p:blipFill>
        <p:spPr>
          <a:xfrm>
            <a:off x="5781265" y="1686662"/>
            <a:ext cx="6172200" cy="4408713"/>
          </a:xfrm>
        </p:spPr>
      </p:pic>
    </p:spTree>
    <p:extLst>
      <p:ext uri="{BB962C8B-B14F-4D97-AF65-F5344CB8AC3E}">
        <p14:creationId xmlns:p14="http://schemas.microsoft.com/office/powerpoint/2010/main" val="14422491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8D84-0C9E-7046-A5BA-6BB227B21B31}"/>
              </a:ext>
            </a:extLst>
          </p:cNvPr>
          <p:cNvSpPr>
            <a:spLocks noGrp="1"/>
          </p:cNvSpPr>
          <p:nvPr>
            <p:ph type="title"/>
          </p:nvPr>
        </p:nvSpPr>
        <p:spPr/>
        <p:txBody>
          <a:bodyPr/>
          <a:lstStyle/>
          <a:p>
            <a:r>
              <a:rPr lang="en-US" dirty="0">
                <a:latin typeface="+mn-lt"/>
              </a:rPr>
              <a:t>Gender Analysis</a:t>
            </a:r>
          </a:p>
        </p:txBody>
      </p:sp>
      <p:pic>
        <p:nvPicPr>
          <p:cNvPr id="8" name="Content Placeholder 7">
            <a:extLst>
              <a:ext uri="{FF2B5EF4-FFF2-40B4-BE49-F238E27FC236}">
                <a16:creationId xmlns:a16="http://schemas.microsoft.com/office/drawing/2014/main" id="{928AF16C-E947-9546-AAAA-3BF7082DF802}"/>
              </a:ext>
            </a:extLst>
          </p:cNvPr>
          <p:cNvPicPr>
            <a:picLocks noGrp="1" noChangeAspect="1"/>
          </p:cNvPicPr>
          <p:nvPr>
            <p:ph sz="half" idx="1"/>
          </p:nvPr>
        </p:nvPicPr>
        <p:blipFill>
          <a:blip r:embed="rId2"/>
          <a:stretch>
            <a:fillRect/>
          </a:stretch>
        </p:blipFill>
        <p:spPr>
          <a:xfrm>
            <a:off x="838200" y="2274094"/>
            <a:ext cx="5181600" cy="3454400"/>
          </a:xfrm>
        </p:spPr>
      </p:pic>
      <p:pic>
        <p:nvPicPr>
          <p:cNvPr id="12" name="Content Placeholder 11">
            <a:extLst>
              <a:ext uri="{FF2B5EF4-FFF2-40B4-BE49-F238E27FC236}">
                <a16:creationId xmlns:a16="http://schemas.microsoft.com/office/drawing/2014/main" id="{5CBD3C84-E7AB-6545-9657-34AC75930AC8}"/>
              </a:ext>
            </a:extLst>
          </p:cNvPr>
          <p:cNvPicPr>
            <a:picLocks noGrp="1" noChangeAspect="1"/>
          </p:cNvPicPr>
          <p:nvPr>
            <p:ph sz="half" idx="2"/>
          </p:nvPr>
        </p:nvPicPr>
        <p:blipFill>
          <a:blip r:embed="rId3"/>
          <a:stretch>
            <a:fillRect/>
          </a:stretch>
        </p:blipFill>
        <p:spPr>
          <a:xfrm>
            <a:off x="6172200" y="2274094"/>
            <a:ext cx="5181600" cy="3454400"/>
          </a:xfrm>
        </p:spPr>
      </p:pic>
    </p:spTree>
    <p:extLst>
      <p:ext uri="{BB962C8B-B14F-4D97-AF65-F5344CB8AC3E}">
        <p14:creationId xmlns:p14="http://schemas.microsoft.com/office/powerpoint/2010/main" val="12354071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8D84-0C9E-7046-A5BA-6BB227B21B31}"/>
              </a:ext>
            </a:extLst>
          </p:cNvPr>
          <p:cNvSpPr>
            <a:spLocks noGrp="1"/>
          </p:cNvSpPr>
          <p:nvPr>
            <p:ph type="title"/>
          </p:nvPr>
        </p:nvSpPr>
        <p:spPr/>
        <p:txBody>
          <a:bodyPr/>
          <a:lstStyle/>
          <a:p>
            <a:r>
              <a:rPr lang="en-US" dirty="0">
                <a:latin typeface="+mn-lt"/>
              </a:rPr>
              <a:t>Medal Count vs </a:t>
            </a:r>
            <a:r>
              <a:rPr lang="en-US" dirty="0" err="1">
                <a:latin typeface="+mn-lt"/>
              </a:rPr>
              <a:t>TSports</a:t>
            </a:r>
            <a:endParaRPr lang="en-US" dirty="0">
              <a:latin typeface="+mn-lt"/>
            </a:endParaRPr>
          </a:p>
        </p:txBody>
      </p:sp>
      <p:pic>
        <p:nvPicPr>
          <p:cNvPr id="6" name="Content Placeholder 5" descr="A close up of a map&#10;&#10;Description automatically generated">
            <a:extLst>
              <a:ext uri="{FF2B5EF4-FFF2-40B4-BE49-F238E27FC236}">
                <a16:creationId xmlns:a16="http://schemas.microsoft.com/office/drawing/2014/main" id="{D579B2D4-EE98-4406-ADBA-1F5D908C6D5C}"/>
              </a:ext>
            </a:extLst>
          </p:cNvPr>
          <p:cNvPicPr>
            <a:picLocks noGrp="1" noChangeAspect="1"/>
          </p:cNvPicPr>
          <p:nvPr>
            <p:ph idx="1"/>
          </p:nvPr>
        </p:nvPicPr>
        <p:blipFill>
          <a:blip r:embed="rId3"/>
          <a:stretch>
            <a:fillRect/>
          </a:stretch>
        </p:blipFill>
        <p:spPr>
          <a:xfrm>
            <a:off x="1323375" y="1438296"/>
            <a:ext cx="4185327" cy="2790218"/>
          </a:xfrm>
        </p:spPr>
      </p:pic>
      <p:pic>
        <p:nvPicPr>
          <p:cNvPr id="5" name="Content Placeholder 5">
            <a:extLst>
              <a:ext uri="{FF2B5EF4-FFF2-40B4-BE49-F238E27FC236}">
                <a16:creationId xmlns:a16="http://schemas.microsoft.com/office/drawing/2014/main" id="{44036128-6795-4748-86FB-9036D9A1317B}"/>
              </a:ext>
            </a:extLst>
          </p:cNvPr>
          <p:cNvPicPr>
            <a:picLocks noChangeAspect="1"/>
          </p:cNvPicPr>
          <p:nvPr/>
        </p:nvPicPr>
        <p:blipFill>
          <a:blip r:embed="rId4"/>
          <a:stretch>
            <a:fillRect/>
          </a:stretch>
        </p:blipFill>
        <p:spPr>
          <a:xfrm>
            <a:off x="10139984" y="4180"/>
            <a:ext cx="1457283" cy="1753977"/>
          </a:xfrm>
          <a:prstGeom prst="rect">
            <a:avLst/>
          </a:prstGeom>
        </p:spPr>
      </p:pic>
      <p:pic>
        <p:nvPicPr>
          <p:cNvPr id="8" name="Picture 7" descr="A close up of a map&#10;&#10;Description automatically generated">
            <a:extLst>
              <a:ext uri="{FF2B5EF4-FFF2-40B4-BE49-F238E27FC236}">
                <a16:creationId xmlns:a16="http://schemas.microsoft.com/office/drawing/2014/main" id="{AA994F14-39AB-40F5-AE02-BB34A51AB716}"/>
              </a:ext>
            </a:extLst>
          </p:cNvPr>
          <p:cNvPicPr>
            <a:picLocks noChangeAspect="1"/>
          </p:cNvPicPr>
          <p:nvPr/>
        </p:nvPicPr>
        <p:blipFill>
          <a:blip r:embed="rId5"/>
          <a:stretch>
            <a:fillRect/>
          </a:stretch>
        </p:blipFill>
        <p:spPr>
          <a:xfrm>
            <a:off x="6254166" y="1475987"/>
            <a:ext cx="4128791" cy="2752527"/>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FEF10191-F9C4-4504-801E-87A226F4F53C}"/>
              </a:ext>
            </a:extLst>
          </p:cNvPr>
          <p:cNvPicPr>
            <a:picLocks noChangeAspect="1"/>
          </p:cNvPicPr>
          <p:nvPr/>
        </p:nvPicPr>
        <p:blipFill>
          <a:blip r:embed="rId6"/>
          <a:stretch>
            <a:fillRect/>
          </a:stretch>
        </p:blipFill>
        <p:spPr>
          <a:xfrm>
            <a:off x="1323375" y="4158702"/>
            <a:ext cx="3959948" cy="2639965"/>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8D2463D8-BFA8-4A64-B67D-BB20BB18617A}"/>
              </a:ext>
            </a:extLst>
          </p:cNvPr>
          <p:cNvPicPr>
            <a:picLocks noChangeAspect="1"/>
          </p:cNvPicPr>
          <p:nvPr/>
        </p:nvPicPr>
        <p:blipFill>
          <a:blip r:embed="rId7"/>
          <a:stretch>
            <a:fillRect/>
          </a:stretch>
        </p:blipFill>
        <p:spPr>
          <a:xfrm>
            <a:off x="6254166" y="4079593"/>
            <a:ext cx="4128791" cy="2752527"/>
          </a:xfrm>
          <a:prstGeom prst="rect">
            <a:avLst/>
          </a:prstGeom>
        </p:spPr>
      </p:pic>
    </p:spTree>
    <p:extLst>
      <p:ext uri="{BB962C8B-B14F-4D97-AF65-F5344CB8AC3E}">
        <p14:creationId xmlns:p14="http://schemas.microsoft.com/office/powerpoint/2010/main" val="18398876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F884DB-01BB-864F-B170-69B836E59875}"/>
              </a:ext>
            </a:extLst>
          </p:cNvPr>
          <p:cNvSpPr>
            <a:spLocks noGrp="1"/>
          </p:cNvSpPr>
          <p:nvPr>
            <p:ph type="title"/>
          </p:nvPr>
        </p:nvSpPr>
        <p:spPr>
          <a:xfrm>
            <a:off x="838200" y="365125"/>
            <a:ext cx="10515600" cy="792343"/>
          </a:xfrm>
        </p:spPr>
        <p:txBody>
          <a:bodyPr>
            <a:noAutofit/>
          </a:bodyPr>
          <a:lstStyle/>
          <a:p>
            <a:pPr algn="ctr"/>
            <a:r>
              <a:rPr lang="en-US" sz="2400" b="1" dirty="0">
                <a:latin typeface="+mn-lt"/>
              </a:rPr>
              <a:t>My Olympic Dream</a:t>
            </a:r>
            <a:br>
              <a:rPr lang="en-US" sz="2200" dirty="0">
                <a:latin typeface="+mn-lt"/>
              </a:rPr>
            </a:br>
            <a:r>
              <a:rPr lang="en-US" sz="2200" dirty="0">
                <a:latin typeface="+mn-lt"/>
              </a:rPr>
              <a:t>Performed by Pearl Jam ( 1996 fan club single)</a:t>
            </a:r>
            <a:br>
              <a:rPr lang="en-US" sz="2400" dirty="0">
                <a:latin typeface="+mn-lt"/>
              </a:rPr>
            </a:br>
            <a:r>
              <a:rPr lang="en-US" sz="2200" dirty="0">
                <a:latin typeface="+mn-lt"/>
              </a:rPr>
              <a:t>Written by Pearl Jam Sound Engineer Nick </a:t>
            </a:r>
            <a:r>
              <a:rPr lang="en-US" sz="2200" dirty="0" err="1">
                <a:latin typeface="+mn-lt"/>
              </a:rPr>
              <a:t>Didia</a:t>
            </a:r>
            <a:endParaRPr lang="en-US" sz="2200" dirty="0">
              <a:latin typeface="+mn-lt"/>
            </a:endParaRPr>
          </a:p>
        </p:txBody>
      </p:sp>
      <p:sp>
        <p:nvSpPr>
          <p:cNvPr id="5" name="Content Placeholder 4">
            <a:extLst>
              <a:ext uri="{FF2B5EF4-FFF2-40B4-BE49-F238E27FC236}">
                <a16:creationId xmlns:a16="http://schemas.microsoft.com/office/drawing/2014/main" id="{4A2813F4-D6A2-B344-9C4E-8271F62FA3F2}"/>
              </a:ext>
            </a:extLst>
          </p:cNvPr>
          <p:cNvSpPr>
            <a:spLocks noGrp="1"/>
          </p:cNvSpPr>
          <p:nvPr>
            <p:ph sz="half" idx="1"/>
          </p:nvPr>
        </p:nvSpPr>
        <p:spPr>
          <a:xfrm>
            <a:off x="172464" y="1274745"/>
            <a:ext cx="5440101" cy="5434148"/>
          </a:xfrm>
        </p:spPr>
        <p:txBody>
          <a:bodyPr>
            <a:noAutofit/>
          </a:bodyPr>
          <a:lstStyle/>
          <a:p>
            <a:pPr marL="0" indent="0">
              <a:lnSpc>
                <a:spcPct val="100000"/>
              </a:lnSpc>
              <a:spcBef>
                <a:spcPts val="0"/>
              </a:spcBef>
              <a:buNone/>
            </a:pPr>
            <a:r>
              <a:rPr lang="en-US" sz="1800" dirty="0"/>
              <a:t>Olympic dream, Olympic dream</a:t>
            </a:r>
            <a:br>
              <a:rPr lang="en-US" sz="1800" dirty="0"/>
            </a:br>
            <a:r>
              <a:rPr lang="en-US" sz="1800" dirty="0"/>
              <a:t>If I could reach to the sky and touch it for my country</a:t>
            </a:r>
            <a:br>
              <a:rPr lang="en-US" sz="1800" dirty="0"/>
            </a:br>
            <a:r>
              <a:rPr lang="en-US" sz="1800" dirty="0"/>
              <a:t>Get some on my finger and take in its smell</a:t>
            </a:r>
            <a:br>
              <a:rPr lang="en-US" sz="1800" dirty="0"/>
            </a:br>
            <a:r>
              <a:rPr lang="en-US" sz="1800" dirty="0"/>
              <a:t>The smell of victory, land of the free, Olympic dream</a:t>
            </a:r>
            <a:br>
              <a:rPr lang="en-US" sz="1800" dirty="0"/>
            </a:br>
            <a:br>
              <a:rPr lang="en-US" sz="1800" dirty="0"/>
            </a:br>
            <a:r>
              <a:rPr lang="en-US" sz="1800" dirty="0"/>
              <a:t>Olympic Dream</a:t>
            </a:r>
            <a:br>
              <a:rPr lang="en-US" sz="1800" dirty="0"/>
            </a:br>
            <a:r>
              <a:rPr lang="en-US" sz="1800" dirty="0"/>
              <a:t>Olympic theme</a:t>
            </a:r>
            <a:br>
              <a:rPr lang="en-US" sz="1800" dirty="0"/>
            </a:br>
            <a:r>
              <a:rPr lang="en-US" sz="1800" dirty="0"/>
              <a:t>My Olympic dream</a:t>
            </a:r>
            <a:br>
              <a:rPr lang="en-US" sz="1800" dirty="0"/>
            </a:br>
            <a:r>
              <a:rPr lang="en-US" sz="1800" dirty="0"/>
              <a:t>My promotion scheme</a:t>
            </a:r>
            <a:br>
              <a:rPr lang="en-US" sz="1800" u="sng" dirty="0"/>
            </a:br>
            <a:br>
              <a:rPr lang="en-US" sz="1800" dirty="0"/>
            </a:br>
            <a:r>
              <a:rPr lang="en-US" sz="1800" dirty="0"/>
              <a:t>How hard can it be</a:t>
            </a:r>
            <a:br>
              <a:rPr lang="en-US" sz="1800" dirty="0"/>
            </a:br>
            <a:r>
              <a:rPr lang="en-US" sz="1800" dirty="0"/>
              <a:t>How high can I jump</a:t>
            </a:r>
            <a:br>
              <a:rPr lang="en-US" sz="1800" dirty="0"/>
            </a:br>
            <a:r>
              <a:rPr lang="en-US" sz="1800" dirty="0"/>
              <a:t>How high can I throw</a:t>
            </a:r>
            <a:br>
              <a:rPr lang="en-US" sz="1800" dirty="0"/>
            </a:br>
            <a:r>
              <a:rPr lang="en-US" sz="1800" dirty="0"/>
              <a:t>How high can I run (I’m running very fast)</a:t>
            </a:r>
            <a:br>
              <a:rPr lang="en-US" sz="1800" dirty="0"/>
            </a:br>
            <a:br>
              <a:rPr lang="en-US" sz="1800" dirty="0"/>
            </a:br>
            <a:r>
              <a:rPr lang="en-US" sz="1800" dirty="0"/>
              <a:t>How long can I hold my breath and stay underwater</a:t>
            </a:r>
            <a:br>
              <a:rPr lang="en-US" sz="1800" dirty="0"/>
            </a:br>
            <a:r>
              <a:rPr lang="en-US" sz="1800" dirty="0"/>
              <a:t>And wave my legs around in perfect unison with my partner who doesn’t really understand me</a:t>
            </a:r>
            <a:br>
              <a:rPr lang="en-US" sz="1800" dirty="0"/>
            </a:br>
            <a:r>
              <a:rPr lang="en-US" sz="1800" dirty="0"/>
              <a:t>And my Olympic dream, my Olympic dream</a:t>
            </a:r>
          </a:p>
        </p:txBody>
      </p:sp>
      <p:sp>
        <p:nvSpPr>
          <p:cNvPr id="6" name="Content Placeholder 5">
            <a:extLst>
              <a:ext uri="{FF2B5EF4-FFF2-40B4-BE49-F238E27FC236}">
                <a16:creationId xmlns:a16="http://schemas.microsoft.com/office/drawing/2014/main" id="{A8D874B6-5C37-B24D-9FB9-1A3D79FECCF9}"/>
              </a:ext>
            </a:extLst>
          </p:cNvPr>
          <p:cNvSpPr>
            <a:spLocks noGrp="1"/>
          </p:cNvSpPr>
          <p:nvPr>
            <p:ph sz="half" idx="2"/>
          </p:nvPr>
        </p:nvSpPr>
        <p:spPr>
          <a:xfrm>
            <a:off x="5746780" y="1274745"/>
            <a:ext cx="6358358" cy="5434148"/>
          </a:xfrm>
        </p:spPr>
        <p:txBody>
          <a:bodyPr>
            <a:noAutofit/>
          </a:bodyPr>
          <a:lstStyle/>
          <a:p>
            <a:pPr marL="0" indent="0">
              <a:lnSpc>
                <a:spcPct val="100000"/>
              </a:lnSpc>
              <a:spcBef>
                <a:spcPts val="0"/>
              </a:spcBef>
              <a:buNone/>
            </a:pPr>
            <a:r>
              <a:rPr lang="en-US" sz="1800" dirty="0"/>
              <a:t>I’ll be like Dwight Stones</a:t>
            </a:r>
            <a:br>
              <a:rPr lang="en-US" sz="1800" dirty="0"/>
            </a:br>
            <a:r>
              <a:rPr lang="en-US" sz="1800" dirty="0"/>
              <a:t>I’ll be like Bruce Jenner</a:t>
            </a:r>
            <a:br>
              <a:rPr lang="en-US" sz="1800" dirty="0">
                <a:hlinkClick r:id="rId4">
                  <a:extLst>
                    <a:ext uri="{A12FA001-AC4F-418D-AE19-62706E023703}">
                      <ahyp:hlinkClr xmlns:ahyp="http://schemas.microsoft.com/office/drawing/2018/hyperlinkcolor" val="tx"/>
                    </a:ext>
                  </a:extLst>
                </a:hlinkClick>
              </a:rPr>
            </a:br>
            <a:r>
              <a:rPr lang="en-US" sz="1800" dirty="0"/>
              <a:t>I’ll be like that girl who trained all her life as a distance runner</a:t>
            </a:r>
            <a:br>
              <a:rPr lang="en-US" sz="1800" dirty="0"/>
            </a:br>
            <a:r>
              <a:rPr lang="en-US" sz="1800" dirty="0"/>
              <a:t>And then tripped with a quarter mile to go</a:t>
            </a:r>
            <a:br>
              <a:rPr lang="en-US" sz="1800" dirty="0"/>
            </a:br>
            <a:br>
              <a:rPr lang="en-US" sz="1800" dirty="0"/>
            </a:br>
            <a:r>
              <a:rPr lang="en-US" sz="1800" dirty="0"/>
              <a:t>But I . . . I will get up and I will run</a:t>
            </a:r>
            <a:br>
              <a:rPr lang="en-US" sz="1800" dirty="0"/>
            </a:br>
            <a:r>
              <a:rPr lang="en-US" sz="1800" dirty="0"/>
              <a:t>I will run with the Georgia peach breeze and I . . . </a:t>
            </a:r>
          </a:p>
          <a:p>
            <a:pPr marL="0" indent="0">
              <a:lnSpc>
                <a:spcPct val="100000"/>
              </a:lnSpc>
              <a:spcBef>
                <a:spcPts val="0"/>
              </a:spcBef>
              <a:buNone/>
            </a:pPr>
            <a:r>
              <a:rPr lang="en-US" sz="1800" dirty="0"/>
              <a:t>I will win</a:t>
            </a:r>
            <a:br>
              <a:rPr lang="en-US" sz="1800" dirty="0"/>
            </a:br>
            <a:r>
              <a:rPr lang="en-US" sz="1800" dirty="0"/>
              <a:t>I will win my . . . my Olympic dream</a:t>
            </a:r>
            <a:br>
              <a:rPr lang="en-US" sz="1800" dirty="0"/>
            </a:br>
            <a:br>
              <a:rPr lang="en-US" sz="1800" dirty="0"/>
            </a:br>
            <a:r>
              <a:rPr lang="en-US" sz="1800" dirty="0"/>
              <a:t>My Olympic dream</a:t>
            </a:r>
            <a:br>
              <a:rPr lang="en-US" sz="1800" dirty="0"/>
            </a:br>
            <a:r>
              <a:rPr lang="en-US" sz="1800" dirty="0"/>
              <a:t>The gold’s just not good enough</a:t>
            </a:r>
            <a:br>
              <a:rPr lang="en-US" sz="1800" dirty="0"/>
            </a:br>
            <a:r>
              <a:rPr lang="en-US" sz="1800" dirty="0"/>
              <a:t>And I don’t even think of bronze</a:t>
            </a:r>
            <a:br>
              <a:rPr lang="en-US" sz="1800" dirty="0"/>
            </a:br>
            <a:r>
              <a:rPr lang="en-US" sz="1800" dirty="0"/>
              <a:t>I’m living my life for Olympic Platinum</a:t>
            </a:r>
            <a:br>
              <a:rPr lang="en-US" sz="1800" dirty="0"/>
            </a:br>
            <a:r>
              <a:rPr lang="en-US" sz="1800" dirty="0"/>
              <a:t>I’ll sing like Whitney (sing like Whitney)</a:t>
            </a:r>
            <a:br>
              <a:rPr lang="en-US" sz="1800" dirty="0"/>
            </a:br>
            <a:r>
              <a:rPr lang="en-US" sz="1800" dirty="0"/>
              <a:t>My Olympic dream</a:t>
            </a:r>
          </a:p>
        </p:txBody>
      </p:sp>
      <p:pic>
        <p:nvPicPr>
          <p:cNvPr id="2" name="1-11 Olympic Platinum.mp3">
            <a:hlinkClick r:id="" action="ppaction://media"/>
            <a:extLst>
              <a:ext uri="{FF2B5EF4-FFF2-40B4-BE49-F238E27FC236}">
                <a16:creationId xmlns:a16="http://schemas.microsoft.com/office/drawing/2014/main" id="{68CF05CE-214B-7345-AE4F-2409B3CCD97B}"/>
              </a:ext>
            </a:extLst>
          </p:cNvPr>
          <p:cNvPicPr>
            <a:picLocks noChangeAspect="1"/>
          </p:cNvPicPr>
          <p:nvPr>
            <a:audioFile r:link="rId2"/>
            <p:extLst>
              <p:ext uri="{DAA4B4D4-6D71-4841-9C94-3DE7FCFB9230}">
                <p14:media xmlns:p14="http://schemas.microsoft.com/office/powerpoint/2010/main" r:embed="rId1">
                  <p14:fade in="250"/>
                </p14:media>
              </p:ext>
            </p:extLst>
          </p:nvPr>
        </p:nvPicPr>
        <p:blipFill>
          <a:blip r:embed="rId5"/>
          <a:stretch>
            <a:fillRect/>
          </a:stretch>
        </p:blipFill>
        <p:spPr>
          <a:xfrm>
            <a:off x="10431417" y="5582920"/>
            <a:ext cx="812800" cy="812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6913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8D84-0C9E-7046-A5BA-6BB227B21B31}"/>
              </a:ext>
            </a:extLst>
          </p:cNvPr>
          <p:cNvSpPr>
            <a:spLocks noGrp="1"/>
          </p:cNvSpPr>
          <p:nvPr>
            <p:ph type="title"/>
          </p:nvPr>
        </p:nvSpPr>
        <p:spPr/>
        <p:txBody>
          <a:bodyPr/>
          <a:lstStyle/>
          <a:p>
            <a:r>
              <a:rPr lang="en-US" dirty="0">
                <a:latin typeface="+mn-lt"/>
              </a:rPr>
              <a:t>Extra</a:t>
            </a:r>
          </a:p>
        </p:txBody>
      </p:sp>
      <p:sp>
        <p:nvSpPr>
          <p:cNvPr id="3" name="Content Placeholder 2">
            <a:extLst>
              <a:ext uri="{FF2B5EF4-FFF2-40B4-BE49-F238E27FC236}">
                <a16:creationId xmlns:a16="http://schemas.microsoft.com/office/drawing/2014/main" id="{75ECBF6B-A548-204B-BE6F-CB1CE5648C0C}"/>
              </a:ext>
            </a:extLst>
          </p:cNvPr>
          <p:cNvSpPr>
            <a:spLocks noGrp="1"/>
          </p:cNvSpPr>
          <p:nvPr>
            <p:ph idx="1"/>
          </p:nvPr>
        </p:nvSpPr>
        <p:spPr/>
        <p:txBody>
          <a:bodyPr/>
          <a:lstStyle/>
          <a:p>
            <a:endParaRPr lang="en-US" dirty="0"/>
          </a:p>
        </p:txBody>
      </p:sp>
      <p:pic>
        <p:nvPicPr>
          <p:cNvPr id="5" name="Content Placeholder 4">
            <a:extLst>
              <a:ext uri="{FF2B5EF4-FFF2-40B4-BE49-F238E27FC236}">
                <a16:creationId xmlns:a16="http://schemas.microsoft.com/office/drawing/2014/main" id="{9EAF16EB-96EC-2540-9890-C4B09B675CB0}"/>
              </a:ext>
            </a:extLst>
          </p:cNvPr>
          <p:cNvPicPr>
            <a:picLocks noChangeAspect="1"/>
          </p:cNvPicPr>
          <p:nvPr/>
        </p:nvPicPr>
        <p:blipFill>
          <a:blip r:embed="rId2"/>
          <a:stretch>
            <a:fillRect/>
          </a:stretch>
        </p:blipFill>
        <p:spPr>
          <a:xfrm>
            <a:off x="9524374" y="0"/>
            <a:ext cx="2572687" cy="1858052"/>
          </a:xfrm>
          <a:prstGeom prst="rect">
            <a:avLst/>
          </a:prstGeom>
        </p:spPr>
      </p:pic>
    </p:spTree>
    <p:extLst>
      <p:ext uri="{BB962C8B-B14F-4D97-AF65-F5344CB8AC3E}">
        <p14:creationId xmlns:p14="http://schemas.microsoft.com/office/powerpoint/2010/main" val="741609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DDCF86-B837-C84E-AC23-A2D566C751B1}"/>
              </a:ext>
            </a:extLst>
          </p:cNvPr>
          <p:cNvSpPr>
            <a:spLocks noGrp="1"/>
          </p:cNvSpPr>
          <p:nvPr>
            <p:ph type="title"/>
          </p:nvPr>
        </p:nvSpPr>
        <p:spPr/>
        <p:txBody>
          <a:bodyPr/>
          <a:lstStyle/>
          <a:p>
            <a:r>
              <a:rPr lang="en-US" dirty="0">
                <a:latin typeface="+mn-lt"/>
              </a:rPr>
              <a:t>Data Munging</a:t>
            </a:r>
          </a:p>
        </p:txBody>
      </p:sp>
      <p:sp>
        <p:nvSpPr>
          <p:cNvPr id="4" name="Content Placeholder 3">
            <a:extLst>
              <a:ext uri="{FF2B5EF4-FFF2-40B4-BE49-F238E27FC236}">
                <a16:creationId xmlns:a16="http://schemas.microsoft.com/office/drawing/2014/main" id="{A64CBAAC-25E8-824F-8EB3-33340EE4EF09}"/>
              </a:ext>
            </a:extLst>
          </p:cNvPr>
          <p:cNvSpPr>
            <a:spLocks noGrp="1"/>
          </p:cNvSpPr>
          <p:nvPr>
            <p:ph idx="1"/>
          </p:nvPr>
        </p:nvSpPr>
        <p:spPr>
          <a:xfrm>
            <a:off x="838200" y="1393902"/>
            <a:ext cx="10515600" cy="5330283"/>
          </a:xfrm>
        </p:spPr>
        <p:txBody>
          <a:bodyPr>
            <a:normAutofit/>
          </a:bodyPr>
          <a:lstStyle/>
          <a:p>
            <a:r>
              <a:rPr lang="en-US" sz="2600" dirty="0"/>
              <a:t>Dataset obtained from Kaggle</a:t>
            </a:r>
          </a:p>
          <a:p>
            <a:pPr lvl="1"/>
            <a:r>
              <a:rPr lang="en-US" sz="2200" dirty="0"/>
              <a:t>Web-scraped data (</a:t>
            </a:r>
            <a:r>
              <a:rPr lang="en-US" sz="2200" dirty="0">
                <a:hlinkClick r:id="rId3"/>
              </a:rPr>
              <a:t>https://www.kaggle.com/heesoo37/120-years-of-olympic-history-athletes-and-results</a:t>
            </a:r>
            <a:r>
              <a:rPr lang="en-US" sz="2200" dirty="0"/>
              <a:t>)</a:t>
            </a:r>
          </a:p>
          <a:p>
            <a:r>
              <a:rPr lang="en-US" sz="2600" dirty="0"/>
              <a:t>Post WWII data only (1948 and beyond)</a:t>
            </a:r>
          </a:p>
          <a:p>
            <a:r>
              <a:rPr lang="en-US" sz="2600" dirty="0"/>
              <a:t>Broken down by summer and winter games</a:t>
            </a:r>
          </a:p>
          <a:p>
            <a:r>
              <a:rPr lang="en-US" sz="2600" dirty="0"/>
              <a:t>GDP data taken from World Bank 2000 to 2018 (</a:t>
            </a:r>
            <a:r>
              <a:rPr lang="en-US" sz="2600" dirty="0">
                <a:hlinkClick r:id="rId4"/>
              </a:rPr>
              <a:t>https://data.worldbank.org/indicator/NY.GDP.MKTP.CD</a:t>
            </a:r>
            <a:r>
              <a:rPr lang="en-US" sz="2600" dirty="0"/>
              <a:t>)</a:t>
            </a:r>
          </a:p>
          <a:p>
            <a:endParaRPr lang="en-US" sz="2600" dirty="0"/>
          </a:p>
          <a:p>
            <a:endParaRPr lang="en-US" dirty="0"/>
          </a:p>
        </p:txBody>
      </p:sp>
      <p:pic>
        <p:nvPicPr>
          <p:cNvPr id="6" name="Picture 5">
            <a:extLst>
              <a:ext uri="{FF2B5EF4-FFF2-40B4-BE49-F238E27FC236}">
                <a16:creationId xmlns:a16="http://schemas.microsoft.com/office/drawing/2014/main" id="{2E7D4D4B-3749-D24A-BDFF-FDEDE1DD945E}"/>
              </a:ext>
            </a:extLst>
          </p:cNvPr>
          <p:cNvPicPr>
            <a:picLocks noChangeAspect="1"/>
          </p:cNvPicPr>
          <p:nvPr/>
        </p:nvPicPr>
        <p:blipFill>
          <a:blip r:embed="rId5"/>
          <a:stretch>
            <a:fillRect/>
          </a:stretch>
        </p:blipFill>
        <p:spPr>
          <a:xfrm>
            <a:off x="10341821" y="229093"/>
            <a:ext cx="1311812" cy="1457569"/>
          </a:xfrm>
          <a:prstGeom prst="rect">
            <a:avLst/>
          </a:prstGeom>
        </p:spPr>
      </p:pic>
    </p:spTree>
    <p:extLst>
      <p:ext uri="{BB962C8B-B14F-4D97-AF65-F5344CB8AC3E}">
        <p14:creationId xmlns:p14="http://schemas.microsoft.com/office/powerpoint/2010/main" val="3336095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8D84-0C9E-7046-A5BA-6BB227B21B31}"/>
              </a:ext>
            </a:extLst>
          </p:cNvPr>
          <p:cNvSpPr>
            <a:spLocks noGrp="1"/>
          </p:cNvSpPr>
          <p:nvPr>
            <p:ph type="title"/>
          </p:nvPr>
        </p:nvSpPr>
        <p:spPr/>
        <p:txBody>
          <a:bodyPr/>
          <a:lstStyle/>
          <a:p>
            <a:r>
              <a:rPr lang="en-US" dirty="0">
                <a:latin typeface="+mn-lt"/>
              </a:rPr>
              <a:t>Extra</a:t>
            </a:r>
          </a:p>
        </p:txBody>
      </p:sp>
      <p:sp>
        <p:nvSpPr>
          <p:cNvPr id="3" name="Content Placeholder 2">
            <a:extLst>
              <a:ext uri="{FF2B5EF4-FFF2-40B4-BE49-F238E27FC236}">
                <a16:creationId xmlns:a16="http://schemas.microsoft.com/office/drawing/2014/main" id="{75ECBF6B-A548-204B-BE6F-CB1CE5648C0C}"/>
              </a:ext>
            </a:extLst>
          </p:cNvPr>
          <p:cNvSpPr>
            <a:spLocks noGrp="1"/>
          </p:cNvSpPr>
          <p:nvPr>
            <p:ph idx="1"/>
          </p:nvPr>
        </p:nvSpPr>
        <p:spPr/>
        <p:txBody>
          <a:bodyPr/>
          <a:lstStyle/>
          <a:p>
            <a:endParaRPr lang="en-US" dirty="0"/>
          </a:p>
        </p:txBody>
      </p:sp>
      <p:pic>
        <p:nvPicPr>
          <p:cNvPr id="5" name="Content Placeholder 4">
            <a:extLst>
              <a:ext uri="{FF2B5EF4-FFF2-40B4-BE49-F238E27FC236}">
                <a16:creationId xmlns:a16="http://schemas.microsoft.com/office/drawing/2014/main" id="{AD43AF89-BE2C-2141-9CC8-2687BD9F10CB}"/>
              </a:ext>
            </a:extLst>
          </p:cNvPr>
          <p:cNvPicPr>
            <a:picLocks noChangeAspect="1"/>
          </p:cNvPicPr>
          <p:nvPr/>
        </p:nvPicPr>
        <p:blipFill>
          <a:blip r:embed="rId2"/>
          <a:stretch>
            <a:fillRect/>
          </a:stretch>
        </p:blipFill>
        <p:spPr>
          <a:xfrm>
            <a:off x="8853936" y="80643"/>
            <a:ext cx="3368044" cy="1894525"/>
          </a:xfrm>
          <a:prstGeom prst="rect">
            <a:avLst/>
          </a:prstGeom>
        </p:spPr>
      </p:pic>
    </p:spTree>
    <p:extLst>
      <p:ext uri="{BB962C8B-B14F-4D97-AF65-F5344CB8AC3E}">
        <p14:creationId xmlns:p14="http://schemas.microsoft.com/office/powerpoint/2010/main" val="11272562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8D84-0C9E-7046-A5BA-6BB227B21B31}"/>
              </a:ext>
            </a:extLst>
          </p:cNvPr>
          <p:cNvSpPr>
            <a:spLocks noGrp="1"/>
          </p:cNvSpPr>
          <p:nvPr>
            <p:ph type="title"/>
          </p:nvPr>
        </p:nvSpPr>
        <p:spPr/>
        <p:txBody>
          <a:bodyPr/>
          <a:lstStyle/>
          <a:p>
            <a:r>
              <a:rPr lang="en-US" dirty="0">
                <a:latin typeface="+mn-lt"/>
              </a:rPr>
              <a:t>Extra</a:t>
            </a:r>
          </a:p>
        </p:txBody>
      </p:sp>
      <p:sp>
        <p:nvSpPr>
          <p:cNvPr id="3" name="Content Placeholder 2">
            <a:extLst>
              <a:ext uri="{FF2B5EF4-FFF2-40B4-BE49-F238E27FC236}">
                <a16:creationId xmlns:a16="http://schemas.microsoft.com/office/drawing/2014/main" id="{75ECBF6B-A548-204B-BE6F-CB1CE5648C0C}"/>
              </a:ext>
            </a:extLst>
          </p:cNvPr>
          <p:cNvSpPr>
            <a:spLocks noGrp="1"/>
          </p:cNvSpPr>
          <p:nvPr>
            <p:ph idx="1"/>
          </p:nvPr>
        </p:nvSpPr>
        <p:spPr/>
        <p:txBody>
          <a:bodyPr/>
          <a:lstStyle/>
          <a:p>
            <a:endParaRPr lang="en-US" dirty="0"/>
          </a:p>
        </p:txBody>
      </p:sp>
      <p:pic>
        <p:nvPicPr>
          <p:cNvPr id="5" name="Content Placeholder 4">
            <a:extLst>
              <a:ext uri="{FF2B5EF4-FFF2-40B4-BE49-F238E27FC236}">
                <a16:creationId xmlns:a16="http://schemas.microsoft.com/office/drawing/2014/main" id="{D3DADE9A-CE80-614B-B560-3787F1C35B09}"/>
              </a:ext>
            </a:extLst>
          </p:cNvPr>
          <p:cNvPicPr>
            <a:picLocks noChangeAspect="1"/>
          </p:cNvPicPr>
          <p:nvPr/>
        </p:nvPicPr>
        <p:blipFill>
          <a:blip r:embed="rId2"/>
          <a:stretch>
            <a:fillRect/>
          </a:stretch>
        </p:blipFill>
        <p:spPr>
          <a:xfrm>
            <a:off x="9497618" y="14990"/>
            <a:ext cx="2389582" cy="1863874"/>
          </a:xfrm>
          <a:prstGeom prst="rect">
            <a:avLst/>
          </a:prstGeom>
        </p:spPr>
      </p:pic>
    </p:spTree>
    <p:extLst>
      <p:ext uri="{BB962C8B-B14F-4D97-AF65-F5344CB8AC3E}">
        <p14:creationId xmlns:p14="http://schemas.microsoft.com/office/powerpoint/2010/main" val="30991003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8D84-0C9E-7046-A5BA-6BB227B21B31}"/>
              </a:ext>
            </a:extLst>
          </p:cNvPr>
          <p:cNvSpPr>
            <a:spLocks noGrp="1"/>
          </p:cNvSpPr>
          <p:nvPr>
            <p:ph type="title"/>
          </p:nvPr>
        </p:nvSpPr>
        <p:spPr/>
        <p:txBody>
          <a:bodyPr/>
          <a:lstStyle/>
          <a:p>
            <a:r>
              <a:rPr lang="en-US" dirty="0">
                <a:latin typeface="+mn-lt"/>
              </a:rPr>
              <a:t>Extra</a:t>
            </a:r>
          </a:p>
        </p:txBody>
      </p:sp>
      <p:sp>
        <p:nvSpPr>
          <p:cNvPr id="3" name="Content Placeholder 2">
            <a:extLst>
              <a:ext uri="{FF2B5EF4-FFF2-40B4-BE49-F238E27FC236}">
                <a16:creationId xmlns:a16="http://schemas.microsoft.com/office/drawing/2014/main" id="{75ECBF6B-A548-204B-BE6F-CB1CE5648C0C}"/>
              </a:ext>
            </a:extLst>
          </p:cNvPr>
          <p:cNvSpPr>
            <a:spLocks noGrp="1"/>
          </p:cNvSpPr>
          <p:nvPr>
            <p:ph idx="1"/>
          </p:nvPr>
        </p:nvSpPr>
        <p:spPr/>
        <p:txBody>
          <a:bodyPr/>
          <a:lstStyle/>
          <a:p>
            <a:endParaRPr lang="en-US" dirty="0"/>
          </a:p>
        </p:txBody>
      </p:sp>
      <p:pic>
        <p:nvPicPr>
          <p:cNvPr id="5" name="Content Placeholder 4">
            <a:extLst>
              <a:ext uri="{FF2B5EF4-FFF2-40B4-BE49-F238E27FC236}">
                <a16:creationId xmlns:a16="http://schemas.microsoft.com/office/drawing/2014/main" id="{9DEE4712-879C-9E43-8E38-3332D3FE416E}"/>
              </a:ext>
            </a:extLst>
          </p:cNvPr>
          <p:cNvPicPr>
            <a:picLocks noChangeAspect="1"/>
          </p:cNvPicPr>
          <p:nvPr/>
        </p:nvPicPr>
        <p:blipFill>
          <a:blip r:embed="rId2"/>
          <a:stretch>
            <a:fillRect/>
          </a:stretch>
        </p:blipFill>
        <p:spPr>
          <a:xfrm>
            <a:off x="9205372" y="78179"/>
            <a:ext cx="2986628" cy="1679978"/>
          </a:xfrm>
          <a:prstGeom prst="rect">
            <a:avLst/>
          </a:prstGeom>
        </p:spPr>
      </p:pic>
    </p:spTree>
    <p:extLst>
      <p:ext uri="{BB962C8B-B14F-4D97-AF65-F5344CB8AC3E}">
        <p14:creationId xmlns:p14="http://schemas.microsoft.com/office/powerpoint/2010/main" val="14492202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8D84-0C9E-7046-A5BA-6BB227B21B31}"/>
              </a:ext>
            </a:extLst>
          </p:cNvPr>
          <p:cNvSpPr>
            <a:spLocks noGrp="1"/>
          </p:cNvSpPr>
          <p:nvPr>
            <p:ph type="title"/>
          </p:nvPr>
        </p:nvSpPr>
        <p:spPr/>
        <p:txBody>
          <a:bodyPr/>
          <a:lstStyle/>
          <a:p>
            <a:r>
              <a:rPr lang="en-US" dirty="0">
                <a:latin typeface="+mn-lt"/>
              </a:rPr>
              <a:t>Extra</a:t>
            </a:r>
          </a:p>
        </p:txBody>
      </p:sp>
      <p:sp>
        <p:nvSpPr>
          <p:cNvPr id="3" name="Content Placeholder 2">
            <a:extLst>
              <a:ext uri="{FF2B5EF4-FFF2-40B4-BE49-F238E27FC236}">
                <a16:creationId xmlns:a16="http://schemas.microsoft.com/office/drawing/2014/main" id="{75ECBF6B-A548-204B-BE6F-CB1CE5648C0C}"/>
              </a:ext>
            </a:extLst>
          </p:cNvPr>
          <p:cNvSpPr>
            <a:spLocks noGrp="1"/>
          </p:cNvSpPr>
          <p:nvPr>
            <p:ph idx="1"/>
          </p:nvPr>
        </p:nvSpPr>
        <p:spPr/>
        <p:txBody>
          <a:bodyPr/>
          <a:lstStyle/>
          <a:p>
            <a:endParaRPr lang="en-US" dirty="0"/>
          </a:p>
        </p:txBody>
      </p:sp>
      <p:pic>
        <p:nvPicPr>
          <p:cNvPr id="5" name="Content Placeholder 4">
            <a:extLst>
              <a:ext uri="{FF2B5EF4-FFF2-40B4-BE49-F238E27FC236}">
                <a16:creationId xmlns:a16="http://schemas.microsoft.com/office/drawing/2014/main" id="{55CE140C-AEE9-CC4B-8166-06FC47D8046F}"/>
              </a:ext>
            </a:extLst>
          </p:cNvPr>
          <p:cNvPicPr>
            <a:picLocks noChangeAspect="1"/>
          </p:cNvPicPr>
          <p:nvPr/>
        </p:nvPicPr>
        <p:blipFill>
          <a:blip r:embed="rId2"/>
          <a:stretch>
            <a:fillRect/>
          </a:stretch>
        </p:blipFill>
        <p:spPr>
          <a:xfrm>
            <a:off x="9562553" y="111429"/>
            <a:ext cx="2504529" cy="1646728"/>
          </a:xfrm>
          <a:prstGeom prst="rect">
            <a:avLst/>
          </a:prstGeom>
        </p:spPr>
      </p:pic>
    </p:spTree>
    <p:extLst>
      <p:ext uri="{BB962C8B-B14F-4D97-AF65-F5344CB8AC3E}">
        <p14:creationId xmlns:p14="http://schemas.microsoft.com/office/powerpoint/2010/main" val="3327082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8D84-0C9E-7046-A5BA-6BB227B21B31}"/>
              </a:ext>
            </a:extLst>
          </p:cNvPr>
          <p:cNvSpPr>
            <a:spLocks noGrp="1"/>
          </p:cNvSpPr>
          <p:nvPr>
            <p:ph type="title"/>
          </p:nvPr>
        </p:nvSpPr>
        <p:spPr/>
        <p:txBody>
          <a:bodyPr/>
          <a:lstStyle/>
          <a:p>
            <a:r>
              <a:rPr lang="en-US" dirty="0">
                <a:latin typeface="+mn-lt"/>
              </a:rPr>
              <a:t>Age Analysis</a:t>
            </a:r>
          </a:p>
        </p:txBody>
      </p:sp>
      <p:pic>
        <p:nvPicPr>
          <p:cNvPr id="7" name="Content Placeholder 5">
            <a:extLst>
              <a:ext uri="{FF2B5EF4-FFF2-40B4-BE49-F238E27FC236}">
                <a16:creationId xmlns:a16="http://schemas.microsoft.com/office/drawing/2014/main" id="{16471B4E-2F12-5C4F-ACB4-534B5E232369}"/>
              </a:ext>
            </a:extLst>
          </p:cNvPr>
          <p:cNvPicPr>
            <a:picLocks noChangeAspect="1"/>
          </p:cNvPicPr>
          <p:nvPr/>
        </p:nvPicPr>
        <p:blipFill>
          <a:blip r:embed="rId2"/>
          <a:stretch>
            <a:fillRect/>
          </a:stretch>
        </p:blipFill>
        <p:spPr>
          <a:xfrm>
            <a:off x="9055881" y="495754"/>
            <a:ext cx="2713753" cy="666841"/>
          </a:xfrm>
          <a:prstGeom prst="rect">
            <a:avLst/>
          </a:prstGeom>
        </p:spPr>
      </p:pic>
      <p:pic>
        <p:nvPicPr>
          <p:cNvPr id="21" name="Content Placeholder 20">
            <a:extLst>
              <a:ext uri="{FF2B5EF4-FFF2-40B4-BE49-F238E27FC236}">
                <a16:creationId xmlns:a16="http://schemas.microsoft.com/office/drawing/2014/main" id="{00FA406A-7F5B-DB4A-9203-0CF9280F49B8}"/>
              </a:ext>
            </a:extLst>
          </p:cNvPr>
          <p:cNvPicPr>
            <a:picLocks noGrp="1" noChangeAspect="1"/>
          </p:cNvPicPr>
          <p:nvPr>
            <p:ph sz="half" idx="1"/>
          </p:nvPr>
        </p:nvPicPr>
        <p:blipFill>
          <a:blip r:embed="rId3"/>
          <a:stretch>
            <a:fillRect/>
          </a:stretch>
        </p:blipFill>
        <p:spPr>
          <a:xfrm>
            <a:off x="233563" y="1871003"/>
            <a:ext cx="5786237" cy="3857491"/>
          </a:xfrm>
        </p:spPr>
      </p:pic>
      <p:pic>
        <p:nvPicPr>
          <p:cNvPr id="23" name="Content Placeholder 22">
            <a:extLst>
              <a:ext uri="{FF2B5EF4-FFF2-40B4-BE49-F238E27FC236}">
                <a16:creationId xmlns:a16="http://schemas.microsoft.com/office/drawing/2014/main" id="{18821EEA-60B8-4A4D-831A-629A8490E358}"/>
              </a:ext>
            </a:extLst>
          </p:cNvPr>
          <p:cNvPicPr>
            <a:picLocks noGrp="1" noChangeAspect="1"/>
          </p:cNvPicPr>
          <p:nvPr>
            <p:ph sz="half" idx="2"/>
          </p:nvPr>
        </p:nvPicPr>
        <p:blipFill>
          <a:blip r:embed="rId4"/>
          <a:stretch>
            <a:fillRect/>
          </a:stretch>
        </p:blipFill>
        <p:spPr>
          <a:xfrm>
            <a:off x="6172199" y="1871003"/>
            <a:ext cx="5786237" cy="3857491"/>
          </a:xfrm>
        </p:spPr>
      </p:pic>
    </p:spTree>
    <p:extLst>
      <p:ext uri="{BB962C8B-B14F-4D97-AF65-F5344CB8AC3E}">
        <p14:creationId xmlns:p14="http://schemas.microsoft.com/office/powerpoint/2010/main" val="1565355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8D84-0C9E-7046-A5BA-6BB227B21B31}"/>
              </a:ext>
            </a:extLst>
          </p:cNvPr>
          <p:cNvSpPr>
            <a:spLocks noGrp="1"/>
          </p:cNvSpPr>
          <p:nvPr>
            <p:ph type="title"/>
          </p:nvPr>
        </p:nvSpPr>
        <p:spPr/>
        <p:txBody>
          <a:bodyPr/>
          <a:lstStyle/>
          <a:p>
            <a:r>
              <a:rPr lang="en-US" dirty="0">
                <a:latin typeface="+mn-lt"/>
              </a:rPr>
              <a:t>Extra</a:t>
            </a:r>
          </a:p>
        </p:txBody>
      </p:sp>
      <p:sp>
        <p:nvSpPr>
          <p:cNvPr id="3" name="Content Placeholder 2">
            <a:extLst>
              <a:ext uri="{FF2B5EF4-FFF2-40B4-BE49-F238E27FC236}">
                <a16:creationId xmlns:a16="http://schemas.microsoft.com/office/drawing/2014/main" id="{75ECBF6B-A548-204B-BE6F-CB1CE5648C0C}"/>
              </a:ext>
            </a:extLst>
          </p:cNvPr>
          <p:cNvSpPr>
            <a:spLocks noGrp="1"/>
          </p:cNvSpPr>
          <p:nvPr>
            <p:ph idx="1"/>
          </p:nvPr>
        </p:nvSpPr>
        <p:spPr/>
        <p:txBody>
          <a:bodyPr>
            <a:normAutofit/>
          </a:bodyPr>
          <a:lstStyle/>
          <a:p>
            <a:r>
              <a:rPr lang="en-US" dirty="0"/>
              <a:t>According to the Wall Street Journal:</a:t>
            </a:r>
          </a:p>
          <a:p>
            <a:pPr marL="0" indent="0">
              <a:buNone/>
            </a:pPr>
            <a:endParaRPr lang="en-US" sz="1800" dirty="0"/>
          </a:p>
          <a:p>
            <a:pPr marL="0" indent="0">
              <a:buNone/>
            </a:pPr>
            <a:r>
              <a:rPr lang="en-US" dirty="0"/>
              <a:t>“Advances in sports science are helping preserve skilled but aging athletes. New ideas about training have lengthened their careers. And the surge in funding for athletes, fueled by skyrocketing broadcast-rights fees for the Olympics, finally makes it possible for competing in the Olympics to be a full-time job.”</a:t>
            </a:r>
          </a:p>
          <a:p>
            <a:pPr marL="0" indent="0">
              <a:buNone/>
            </a:pPr>
            <a:r>
              <a:rPr lang="en-US" sz="2400" dirty="0"/>
              <a:t>(Bachman &amp; Cohen, 2000)</a:t>
            </a:r>
          </a:p>
        </p:txBody>
      </p:sp>
      <p:pic>
        <p:nvPicPr>
          <p:cNvPr id="5" name="Content Placeholder 4">
            <a:extLst>
              <a:ext uri="{FF2B5EF4-FFF2-40B4-BE49-F238E27FC236}">
                <a16:creationId xmlns:a16="http://schemas.microsoft.com/office/drawing/2014/main" id="{629EBD70-BC70-6647-B98A-3D11A7F561DE}"/>
              </a:ext>
            </a:extLst>
          </p:cNvPr>
          <p:cNvPicPr>
            <a:picLocks noChangeAspect="1"/>
          </p:cNvPicPr>
          <p:nvPr/>
        </p:nvPicPr>
        <p:blipFill>
          <a:blip r:embed="rId2"/>
          <a:stretch>
            <a:fillRect/>
          </a:stretch>
        </p:blipFill>
        <p:spPr>
          <a:xfrm>
            <a:off x="9408089" y="122842"/>
            <a:ext cx="2569052" cy="1750167"/>
          </a:xfrm>
          <a:prstGeom prst="rect">
            <a:avLst/>
          </a:prstGeom>
        </p:spPr>
      </p:pic>
    </p:spTree>
    <p:extLst>
      <p:ext uri="{BB962C8B-B14F-4D97-AF65-F5344CB8AC3E}">
        <p14:creationId xmlns:p14="http://schemas.microsoft.com/office/powerpoint/2010/main" val="2542062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8D84-0C9E-7046-A5BA-6BB227B21B31}"/>
              </a:ext>
            </a:extLst>
          </p:cNvPr>
          <p:cNvSpPr>
            <a:spLocks noGrp="1"/>
          </p:cNvSpPr>
          <p:nvPr>
            <p:ph type="title"/>
          </p:nvPr>
        </p:nvSpPr>
        <p:spPr/>
        <p:txBody>
          <a:bodyPr/>
          <a:lstStyle/>
          <a:p>
            <a:r>
              <a:rPr lang="en-US" dirty="0">
                <a:latin typeface="+mn-lt"/>
              </a:rPr>
              <a:t>Gender Analysis</a:t>
            </a:r>
          </a:p>
        </p:txBody>
      </p:sp>
      <p:pic>
        <p:nvPicPr>
          <p:cNvPr id="8" name="Content Placeholder 7">
            <a:extLst>
              <a:ext uri="{FF2B5EF4-FFF2-40B4-BE49-F238E27FC236}">
                <a16:creationId xmlns:a16="http://schemas.microsoft.com/office/drawing/2014/main" id="{CF4824A4-ABB7-9249-B751-CD4C7D7D7686}"/>
              </a:ext>
            </a:extLst>
          </p:cNvPr>
          <p:cNvPicPr>
            <a:picLocks noGrp="1" noChangeAspect="1"/>
          </p:cNvPicPr>
          <p:nvPr>
            <p:ph idx="1"/>
          </p:nvPr>
        </p:nvPicPr>
        <p:blipFill>
          <a:blip r:embed="rId2"/>
          <a:stretch>
            <a:fillRect/>
          </a:stretch>
        </p:blipFill>
        <p:spPr>
          <a:xfrm>
            <a:off x="3141832" y="1258292"/>
            <a:ext cx="7655442" cy="5468173"/>
          </a:xfrm>
        </p:spPr>
      </p:pic>
      <p:pic>
        <p:nvPicPr>
          <p:cNvPr id="5" name="Picture 4">
            <a:extLst>
              <a:ext uri="{FF2B5EF4-FFF2-40B4-BE49-F238E27FC236}">
                <a16:creationId xmlns:a16="http://schemas.microsoft.com/office/drawing/2014/main" id="{0864DF58-3B5F-F04A-A55B-A23AD0CCEFCE}"/>
              </a:ext>
            </a:extLst>
          </p:cNvPr>
          <p:cNvPicPr>
            <a:picLocks noChangeAspect="1"/>
          </p:cNvPicPr>
          <p:nvPr/>
        </p:nvPicPr>
        <p:blipFill>
          <a:blip r:embed="rId3"/>
          <a:stretch>
            <a:fillRect/>
          </a:stretch>
        </p:blipFill>
        <p:spPr>
          <a:xfrm>
            <a:off x="10172975" y="185152"/>
            <a:ext cx="1362532" cy="1501510"/>
          </a:xfrm>
          <a:prstGeom prst="rect">
            <a:avLst/>
          </a:prstGeom>
        </p:spPr>
      </p:pic>
      <p:sp>
        <p:nvSpPr>
          <p:cNvPr id="3" name="TextBox 2">
            <a:extLst>
              <a:ext uri="{FF2B5EF4-FFF2-40B4-BE49-F238E27FC236}">
                <a16:creationId xmlns:a16="http://schemas.microsoft.com/office/drawing/2014/main" id="{DDAEE5B7-B401-804F-9DCA-6DBA8A45E115}"/>
              </a:ext>
            </a:extLst>
          </p:cNvPr>
          <p:cNvSpPr txBox="1"/>
          <p:nvPr/>
        </p:nvSpPr>
        <p:spPr>
          <a:xfrm>
            <a:off x="418454" y="1870661"/>
            <a:ext cx="2723378" cy="1815882"/>
          </a:xfrm>
          <a:prstGeom prst="rect">
            <a:avLst/>
          </a:prstGeom>
          <a:noFill/>
        </p:spPr>
        <p:txBody>
          <a:bodyPr wrap="square" rtlCol="0">
            <a:spAutoFit/>
          </a:bodyPr>
          <a:lstStyle/>
          <a:p>
            <a:r>
              <a:rPr lang="en-US" sz="2800" dirty="0"/>
              <a:t>Gender equity in events has increased over time</a:t>
            </a:r>
          </a:p>
        </p:txBody>
      </p:sp>
    </p:spTree>
    <p:extLst>
      <p:ext uri="{BB962C8B-B14F-4D97-AF65-F5344CB8AC3E}">
        <p14:creationId xmlns:p14="http://schemas.microsoft.com/office/powerpoint/2010/main" val="915575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8D84-0C9E-7046-A5BA-6BB227B21B31}"/>
              </a:ext>
            </a:extLst>
          </p:cNvPr>
          <p:cNvSpPr>
            <a:spLocks noGrp="1"/>
          </p:cNvSpPr>
          <p:nvPr>
            <p:ph type="title"/>
          </p:nvPr>
        </p:nvSpPr>
        <p:spPr>
          <a:xfrm>
            <a:off x="838200" y="365125"/>
            <a:ext cx="10515600" cy="1325563"/>
          </a:xfrm>
        </p:spPr>
        <p:txBody>
          <a:bodyPr/>
          <a:lstStyle/>
          <a:p>
            <a:r>
              <a:rPr lang="en-US" dirty="0">
                <a:latin typeface="+mn-lt"/>
              </a:rPr>
              <a:t>Gender Analysis</a:t>
            </a:r>
          </a:p>
        </p:txBody>
      </p:sp>
      <p:pic>
        <p:nvPicPr>
          <p:cNvPr id="9" name="Picture 8">
            <a:extLst>
              <a:ext uri="{FF2B5EF4-FFF2-40B4-BE49-F238E27FC236}">
                <a16:creationId xmlns:a16="http://schemas.microsoft.com/office/drawing/2014/main" id="{00ADCE41-BD92-4D41-AF48-38E721D7185F}"/>
              </a:ext>
            </a:extLst>
          </p:cNvPr>
          <p:cNvPicPr>
            <a:picLocks noChangeAspect="1"/>
          </p:cNvPicPr>
          <p:nvPr/>
        </p:nvPicPr>
        <p:blipFill>
          <a:blip r:embed="rId2"/>
          <a:stretch>
            <a:fillRect/>
          </a:stretch>
        </p:blipFill>
        <p:spPr>
          <a:xfrm>
            <a:off x="2041453" y="1258292"/>
            <a:ext cx="7652384" cy="5465987"/>
          </a:xfrm>
          <a:prstGeom prst="rect">
            <a:avLst/>
          </a:prstGeom>
        </p:spPr>
      </p:pic>
      <p:pic>
        <p:nvPicPr>
          <p:cNvPr id="4" name="Picture 3">
            <a:extLst>
              <a:ext uri="{FF2B5EF4-FFF2-40B4-BE49-F238E27FC236}">
                <a16:creationId xmlns:a16="http://schemas.microsoft.com/office/drawing/2014/main" id="{D340119F-0496-7846-885E-609F77F9E513}"/>
              </a:ext>
            </a:extLst>
          </p:cNvPr>
          <p:cNvPicPr>
            <a:picLocks noChangeAspect="1"/>
          </p:cNvPicPr>
          <p:nvPr/>
        </p:nvPicPr>
        <p:blipFill>
          <a:blip r:embed="rId3"/>
          <a:stretch>
            <a:fillRect/>
          </a:stretch>
        </p:blipFill>
        <p:spPr>
          <a:xfrm>
            <a:off x="9179762" y="105031"/>
            <a:ext cx="2904585" cy="1633829"/>
          </a:xfrm>
          <a:prstGeom prst="rect">
            <a:avLst/>
          </a:prstGeom>
        </p:spPr>
      </p:pic>
    </p:spTree>
    <p:extLst>
      <p:ext uri="{BB962C8B-B14F-4D97-AF65-F5344CB8AC3E}">
        <p14:creationId xmlns:p14="http://schemas.microsoft.com/office/powerpoint/2010/main" val="3061418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8D84-0C9E-7046-A5BA-6BB227B21B31}"/>
              </a:ext>
            </a:extLst>
          </p:cNvPr>
          <p:cNvSpPr>
            <a:spLocks noGrp="1"/>
          </p:cNvSpPr>
          <p:nvPr>
            <p:ph type="title"/>
          </p:nvPr>
        </p:nvSpPr>
        <p:spPr/>
        <p:txBody>
          <a:bodyPr/>
          <a:lstStyle/>
          <a:p>
            <a:r>
              <a:rPr lang="en-US" dirty="0">
                <a:latin typeface="+mn-lt"/>
              </a:rPr>
              <a:t>Gender Analysis</a:t>
            </a:r>
          </a:p>
        </p:txBody>
      </p:sp>
      <p:pic>
        <p:nvPicPr>
          <p:cNvPr id="6" name="Content Placeholder 5">
            <a:extLst>
              <a:ext uri="{FF2B5EF4-FFF2-40B4-BE49-F238E27FC236}">
                <a16:creationId xmlns:a16="http://schemas.microsoft.com/office/drawing/2014/main" id="{228B5497-B5CE-1044-B739-B1915FB32D7F}"/>
              </a:ext>
            </a:extLst>
          </p:cNvPr>
          <p:cNvPicPr>
            <a:picLocks noGrp="1" noChangeAspect="1"/>
          </p:cNvPicPr>
          <p:nvPr>
            <p:ph sz="half" idx="1"/>
          </p:nvPr>
        </p:nvPicPr>
        <p:blipFill>
          <a:blip r:embed="rId2"/>
          <a:stretch>
            <a:fillRect/>
          </a:stretch>
        </p:blipFill>
        <p:spPr>
          <a:xfrm>
            <a:off x="393895" y="2535830"/>
            <a:ext cx="5625905" cy="3750603"/>
          </a:xfrm>
        </p:spPr>
      </p:pic>
      <p:pic>
        <p:nvPicPr>
          <p:cNvPr id="9" name="Content Placeholder 8">
            <a:extLst>
              <a:ext uri="{FF2B5EF4-FFF2-40B4-BE49-F238E27FC236}">
                <a16:creationId xmlns:a16="http://schemas.microsoft.com/office/drawing/2014/main" id="{0001FB76-832A-9542-935E-BF16A7B50D0E}"/>
              </a:ext>
            </a:extLst>
          </p:cNvPr>
          <p:cNvPicPr>
            <a:picLocks noGrp="1" noChangeAspect="1"/>
          </p:cNvPicPr>
          <p:nvPr>
            <p:ph sz="half" idx="2"/>
          </p:nvPr>
        </p:nvPicPr>
        <p:blipFill>
          <a:blip r:embed="rId3"/>
          <a:stretch>
            <a:fillRect/>
          </a:stretch>
        </p:blipFill>
        <p:spPr>
          <a:xfrm>
            <a:off x="6172199" y="2535830"/>
            <a:ext cx="5625905" cy="3750603"/>
          </a:xfrm>
        </p:spPr>
      </p:pic>
      <p:sp>
        <p:nvSpPr>
          <p:cNvPr id="10" name="TextBox 9">
            <a:extLst>
              <a:ext uri="{FF2B5EF4-FFF2-40B4-BE49-F238E27FC236}">
                <a16:creationId xmlns:a16="http://schemas.microsoft.com/office/drawing/2014/main" id="{F193EDFE-8DDE-0349-B5C6-D723F35DFCBF}"/>
              </a:ext>
            </a:extLst>
          </p:cNvPr>
          <p:cNvSpPr txBox="1"/>
          <p:nvPr/>
        </p:nvSpPr>
        <p:spPr>
          <a:xfrm rot="16200000">
            <a:off x="-346132" y="4374566"/>
            <a:ext cx="1399229" cy="369332"/>
          </a:xfrm>
          <a:prstGeom prst="rect">
            <a:avLst/>
          </a:prstGeom>
          <a:solidFill>
            <a:schemeClr val="bg1"/>
          </a:solidFill>
        </p:spPr>
        <p:txBody>
          <a:bodyPr wrap="none" rtlCol="0">
            <a:spAutoFit/>
          </a:bodyPr>
          <a:lstStyle/>
          <a:p>
            <a:r>
              <a:rPr lang="en-US" dirty="0"/>
              <a:t>Medal Count</a:t>
            </a:r>
          </a:p>
        </p:txBody>
      </p:sp>
      <p:sp>
        <p:nvSpPr>
          <p:cNvPr id="11" name="TextBox 10">
            <a:extLst>
              <a:ext uri="{FF2B5EF4-FFF2-40B4-BE49-F238E27FC236}">
                <a16:creationId xmlns:a16="http://schemas.microsoft.com/office/drawing/2014/main" id="{A5DC224D-C4F3-F340-B9EF-9B4D0B4505E2}"/>
              </a:ext>
            </a:extLst>
          </p:cNvPr>
          <p:cNvSpPr txBox="1"/>
          <p:nvPr/>
        </p:nvSpPr>
        <p:spPr>
          <a:xfrm rot="16200000">
            <a:off x="5472586" y="4374567"/>
            <a:ext cx="1399229" cy="369332"/>
          </a:xfrm>
          <a:prstGeom prst="rect">
            <a:avLst/>
          </a:prstGeom>
          <a:solidFill>
            <a:schemeClr val="bg1"/>
          </a:solidFill>
        </p:spPr>
        <p:txBody>
          <a:bodyPr wrap="none" rtlCol="0">
            <a:spAutoFit/>
          </a:bodyPr>
          <a:lstStyle/>
          <a:p>
            <a:r>
              <a:rPr lang="en-US" dirty="0"/>
              <a:t>Medal Count</a:t>
            </a:r>
          </a:p>
        </p:txBody>
      </p:sp>
      <p:pic>
        <p:nvPicPr>
          <p:cNvPr id="8" name="Content Placeholder 4">
            <a:extLst>
              <a:ext uri="{FF2B5EF4-FFF2-40B4-BE49-F238E27FC236}">
                <a16:creationId xmlns:a16="http://schemas.microsoft.com/office/drawing/2014/main" id="{9323DB80-443A-B64D-ADBC-F520737B6487}"/>
              </a:ext>
            </a:extLst>
          </p:cNvPr>
          <p:cNvPicPr>
            <a:picLocks noChangeAspect="1"/>
          </p:cNvPicPr>
          <p:nvPr/>
        </p:nvPicPr>
        <p:blipFill>
          <a:blip r:embed="rId4"/>
          <a:stretch>
            <a:fillRect/>
          </a:stretch>
        </p:blipFill>
        <p:spPr>
          <a:xfrm>
            <a:off x="9383589" y="110957"/>
            <a:ext cx="2808411" cy="1579731"/>
          </a:xfrm>
          <a:prstGeom prst="rect">
            <a:avLst/>
          </a:prstGeom>
        </p:spPr>
      </p:pic>
      <p:sp>
        <p:nvSpPr>
          <p:cNvPr id="12" name="TextBox 11">
            <a:extLst>
              <a:ext uri="{FF2B5EF4-FFF2-40B4-BE49-F238E27FC236}">
                <a16:creationId xmlns:a16="http://schemas.microsoft.com/office/drawing/2014/main" id="{CD77EE64-487C-5245-9B0F-24E195454D49}"/>
              </a:ext>
            </a:extLst>
          </p:cNvPr>
          <p:cNvSpPr txBox="1"/>
          <p:nvPr/>
        </p:nvSpPr>
        <p:spPr>
          <a:xfrm>
            <a:off x="3182318" y="1690688"/>
            <a:ext cx="5827364" cy="523220"/>
          </a:xfrm>
          <a:prstGeom prst="rect">
            <a:avLst/>
          </a:prstGeom>
          <a:noFill/>
        </p:spPr>
        <p:txBody>
          <a:bodyPr wrap="square" rtlCol="0">
            <a:spAutoFit/>
          </a:bodyPr>
          <a:lstStyle/>
          <a:p>
            <a:r>
              <a:rPr lang="en-US" sz="2800" dirty="0"/>
              <a:t>Vast number of athletes don’t medal</a:t>
            </a:r>
          </a:p>
        </p:txBody>
      </p:sp>
    </p:spTree>
    <p:extLst>
      <p:ext uri="{BB962C8B-B14F-4D97-AF65-F5344CB8AC3E}">
        <p14:creationId xmlns:p14="http://schemas.microsoft.com/office/powerpoint/2010/main" val="1916165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8D84-0C9E-7046-A5BA-6BB227B21B31}"/>
              </a:ext>
            </a:extLst>
          </p:cNvPr>
          <p:cNvSpPr>
            <a:spLocks noGrp="1"/>
          </p:cNvSpPr>
          <p:nvPr>
            <p:ph type="title"/>
          </p:nvPr>
        </p:nvSpPr>
        <p:spPr/>
        <p:txBody>
          <a:bodyPr/>
          <a:lstStyle/>
          <a:p>
            <a:r>
              <a:rPr lang="en-US" dirty="0">
                <a:latin typeface="+mn-lt"/>
              </a:rPr>
              <a:t>Gender Analysis</a:t>
            </a:r>
          </a:p>
        </p:txBody>
      </p:sp>
      <p:pic>
        <p:nvPicPr>
          <p:cNvPr id="6" name="Content Placeholder 5">
            <a:extLst>
              <a:ext uri="{FF2B5EF4-FFF2-40B4-BE49-F238E27FC236}">
                <a16:creationId xmlns:a16="http://schemas.microsoft.com/office/drawing/2014/main" id="{140D940C-5EBA-744E-A930-FB959F2F40FC}"/>
              </a:ext>
            </a:extLst>
          </p:cNvPr>
          <p:cNvPicPr>
            <a:picLocks noChangeAspect="1"/>
          </p:cNvPicPr>
          <p:nvPr/>
        </p:nvPicPr>
        <p:blipFill>
          <a:blip r:embed="rId2"/>
          <a:stretch>
            <a:fillRect/>
          </a:stretch>
        </p:blipFill>
        <p:spPr>
          <a:xfrm>
            <a:off x="9316387" y="290148"/>
            <a:ext cx="2525843" cy="1262922"/>
          </a:xfrm>
          <a:prstGeom prst="rect">
            <a:avLst/>
          </a:prstGeom>
        </p:spPr>
      </p:pic>
      <p:pic>
        <p:nvPicPr>
          <p:cNvPr id="18" name="Content Placeholder 17">
            <a:extLst>
              <a:ext uri="{FF2B5EF4-FFF2-40B4-BE49-F238E27FC236}">
                <a16:creationId xmlns:a16="http://schemas.microsoft.com/office/drawing/2014/main" id="{9D4A252E-3FED-CD44-8239-6F6A75F1F4C6}"/>
              </a:ext>
            </a:extLst>
          </p:cNvPr>
          <p:cNvPicPr>
            <a:picLocks noGrp="1" noChangeAspect="1"/>
          </p:cNvPicPr>
          <p:nvPr>
            <p:ph sz="half" idx="2"/>
          </p:nvPr>
        </p:nvPicPr>
        <p:blipFill>
          <a:blip r:embed="rId3"/>
          <a:stretch>
            <a:fillRect/>
          </a:stretch>
        </p:blipFill>
        <p:spPr>
          <a:xfrm>
            <a:off x="6172200" y="1867694"/>
            <a:ext cx="5791200" cy="3860800"/>
          </a:xfrm>
        </p:spPr>
      </p:pic>
      <p:pic>
        <p:nvPicPr>
          <p:cNvPr id="16" name="Content Placeholder 15">
            <a:extLst>
              <a:ext uri="{FF2B5EF4-FFF2-40B4-BE49-F238E27FC236}">
                <a16:creationId xmlns:a16="http://schemas.microsoft.com/office/drawing/2014/main" id="{6EF9560B-A91F-FF4E-A046-D84B5B799229}"/>
              </a:ext>
            </a:extLst>
          </p:cNvPr>
          <p:cNvPicPr>
            <a:picLocks noGrp="1" noChangeAspect="1"/>
          </p:cNvPicPr>
          <p:nvPr>
            <p:ph sz="half" idx="1"/>
          </p:nvPr>
        </p:nvPicPr>
        <p:blipFill>
          <a:blip r:embed="rId4"/>
          <a:stretch>
            <a:fillRect/>
          </a:stretch>
        </p:blipFill>
        <p:spPr>
          <a:xfrm>
            <a:off x="228600" y="1867694"/>
            <a:ext cx="5791200" cy="3860800"/>
          </a:xfrm>
        </p:spPr>
      </p:pic>
      <p:sp>
        <p:nvSpPr>
          <p:cNvPr id="20" name="TextBox 19">
            <a:extLst>
              <a:ext uri="{FF2B5EF4-FFF2-40B4-BE49-F238E27FC236}">
                <a16:creationId xmlns:a16="http://schemas.microsoft.com/office/drawing/2014/main" id="{5391EC7E-F00A-2D41-A63C-9B91311D16BC}"/>
              </a:ext>
            </a:extLst>
          </p:cNvPr>
          <p:cNvSpPr txBox="1"/>
          <p:nvPr/>
        </p:nvSpPr>
        <p:spPr>
          <a:xfrm rot="16200000">
            <a:off x="-402841" y="3781936"/>
            <a:ext cx="1327415" cy="369332"/>
          </a:xfrm>
          <a:prstGeom prst="rect">
            <a:avLst/>
          </a:prstGeom>
          <a:noFill/>
        </p:spPr>
        <p:txBody>
          <a:bodyPr wrap="none" rtlCol="0">
            <a:spAutoFit/>
          </a:bodyPr>
          <a:lstStyle/>
          <a:p>
            <a:r>
              <a:rPr lang="en-US" dirty="0"/>
              <a:t>Centimeters</a:t>
            </a:r>
          </a:p>
        </p:txBody>
      </p:sp>
      <p:sp>
        <p:nvSpPr>
          <p:cNvPr id="21" name="TextBox 20">
            <a:extLst>
              <a:ext uri="{FF2B5EF4-FFF2-40B4-BE49-F238E27FC236}">
                <a16:creationId xmlns:a16="http://schemas.microsoft.com/office/drawing/2014/main" id="{C00D4F9B-7930-8348-AA53-B6D75AB4D26E}"/>
              </a:ext>
            </a:extLst>
          </p:cNvPr>
          <p:cNvSpPr txBox="1"/>
          <p:nvPr/>
        </p:nvSpPr>
        <p:spPr>
          <a:xfrm rot="16200000">
            <a:off x="5845072" y="3613428"/>
            <a:ext cx="1101648" cy="369332"/>
          </a:xfrm>
          <a:prstGeom prst="rect">
            <a:avLst/>
          </a:prstGeom>
          <a:noFill/>
        </p:spPr>
        <p:txBody>
          <a:bodyPr wrap="none" rtlCol="0">
            <a:spAutoFit/>
          </a:bodyPr>
          <a:lstStyle/>
          <a:p>
            <a:r>
              <a:rPr lang="en-US" dirty="0"/>
              <a:t>Kilograms</a:t>
            </a:r>
          </a:p>
        </p:txBody>
      </p:sp>
    </p:spTree>
    <p:extLst>
      <p:ext uri="{BB962C8B-B14F-4D97-AF65-F5344CB8AC3E}">
        <p14:creationId xmlns:p14="http://schemas.microsoft.com/office/powerpoint/2010/main" val="26996468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4618</TotalTime>
  <Words>1557</Words>
  <Application>Microsoft Macintosh PowerPoint</Application>
  <PresentationFormat>Widescreen</PresentationFormat>
  <Paragraphs>173</Paragraphs>
  <Slides>33</Slides>
  <Notes>6</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Calibri Light</vt:lpstr>
      <vt:lpstr>Office Theme</vt:lpstr>
      <vt:lpstr>My Olympic Dream</vt:lpstr>
      <vt:lpstr>Motivation</vt:lpstr>
      <vt:lpstr>Data Munging</vt:lpstr>
      <vt:lpstr>Age Analysis</vt:lpstr>
      <vt:lpstr>Extra</vt:lpstr>
      <vt:lpstr>Gender Analysis</vt:lpstr>
      <vt:lpstr>Gender Analysis</vt:lpstr>
      <vt:lpstr>Gender Analysis</vt:lpstr>
      <vt:lpstr>Gender Analysis</vt:lpstr>
      <vt:lpstr>Gender Analysis</vt:lpstr>
      <vt:lpstr>100M Sprinter Gold - Insights</vt:lpstr>
      <vt:lpstr>100M Sprinter Gold - Predictions</vt:lpstr>
      <vt:lpstr>GDP Analysis</vt:lpstr>
      <vt:lpstr>GDP Analysis</vt:lpstr>
      <vt:lpstr>GDP Analysis</vt:lpstr>
      <vt:lpstr>GDP Analysis</vt:lpstr>
      <vt:lpstr>GDP Analysis</vt:lpstr>
      <vt:lpstr>GDP Analysis</vt:lpstr>
      <vt:lpstr>Hosting</vt:lpstr>
      <vt:lpstr>Hosting</vt:lpstr>
      <vt:lpstr>Hosting</vt:lpstr>
      <vt:lpstr>Hosting</vt:lpstr>
      <vt:lpstr>Post Mortem</vt:lpstr>
      <vt:lpstr>My Olympic Dream Performed by Pearl Jam ( 1996 fan club single) Written by Pearl Jam Sound Engineer Nick Didia</vt:lpstr>
      <vt:lpstr>Age Analysis</vt:lpstr>
      <vt:lpstr>Gender Analysis</vt:lpstr>
      <vt:lpstr>Medal Count vs TSports</vt:lpstr>
      <vt:lpstr>My Olympic Dream Performed by Pearl Jam ( 1996 fan club single) Written by Pearl Jam Sound Engineer Nick Didia</vt:lpstr>
      <vt:lpstr>Extra</vt:lpstr>
      <vt:lpstr>Extra</vt:lpstr>
      <vt:lpstr>Extra</vt:lpstr>
      <vt:lpstr>Extra</vt:lpstr>
      <vt:lpstr>Extra</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Olympic Dream</dc:title>
  <dc:creator>Ryan Dickson</dc:creator>
  <cp:lastModifiedBy>Ryan Dickson</cp:lastModifiedBy>
  <cp:revision>33</cp:revision>
  <dcterms:created xsi:type="dcterms:W3CDTF">2020-01-30T02:19:02Z</dcterms:created>
  <dcterms:modified xsi:type="dcterms:W3CDTF">2020-02-06T02:12:04Z</dcterms:modified>
</cp:coreProperties>
</file>